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3" r:id="rId4"/>
    <p:sldId id="257" r:id="rId5"/>
    <p:sldId id="268" r:id="rId6"/>
    <p:sldId id="261" r:id="rId7"/>
    <p:sldId id="274" r:id="rId8"/>
    <p:sldId id="271" r:id="rId9"/>
    <p:sldId id="264" r:id="rId10"/>
    <p:sldId id="266" r:id="rId11"/>
    <p:sldId id="272" r:id="rId12"/>
    <p:sldId id="270" r:id="rId13"/>
    <p:sldId id="267" r:id="rId14"/>
    <p:sldId id="276" r:id="rId15"/>
    <p:sldId id="277" r:id="rId16"/>
    <p:sldId id="262" r:id="rId17"/>
    <p:sldId id="273" r:id="rId18"/>
    <p:sldId id="269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 rtlCol="0"/>
        <a:lstStyle/>
        <a:p>
          <a:pPr rtl="0"/>
          <a:endParaRPr lang="en-US"/>
        </a:p>
      </dgm:t>
    </dgm:pt>
    <dgm:pt modelId="{EFF2750D-B4B3-474C-8B62-8B638DC31F7E}">
      <dgm:prSet phldrT="[Text]" custT="1"/>
      <dgm:spPr/>
      <dgm:t>
        <a:bodyPr rtlCol="0"/>
        <a:lstStyle/>
        <a:p>
          <a:pPr rtl="0"/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企業背景及經營規模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789CD6DB-3A68-4A41-90BD-4F0CBB3617D1}">
      <dgm:prSet phldrT="[Text]" custT="1"/>
      <dgm:spPr/>
      <dgm:t>
        <a:bodyPr rtlCol="0"/>
        <a:lstStyle/>
        <a:p>
          <a:pPr rtl="0"/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主要業務及市場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3929B1E1-4BC4-4C73-ABE8-27CEF96A3652}">
      <dgm:prSet phldrT="[Text]" custT="1"/>
      <dgm:spPr/>
      <dgm:t>
        <a:bodyPr rtlCol="0"/>
        <a:lstStyle/>
        <a:p>
          <a:pPr rtl="0"/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實習工作內容報告（配合理論基礎，印證其實務作業內容）</a:t>
          </a:r>
          <a:endParaRPr lang="zh-TW" altLang="en-US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99E0600D-9954-43F4-8926-13B8777FAAA1}">
      <dgm:prSet phldrT="[Text]" custT="1"/>
      <dgm:spPr/>
      <dgm:t>
        <a:bodyPr rtlCol="0"/>
        <a:lstStyle/>
        <a:p>
          <a:pPr rtl="0"/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實習單位簡介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0791135C-9DAB-47F6-BE9C-A3E56A2DDA50}">
      <dgm:prSet phldrT="[Text]" custT="1"/>
      <dgm:spPr/>
      <dgm:t>
        <a:bodyPr rtlCol="0"/>
        <a:lstStyle/>
        <a:p>
          <a:pPr rtl="0"/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工作內容及作業流程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60CDF8D0-D4FC-4467-A51E-79C5A58B0B2C}">
      <dgm:prSet phldrT="[Text]" custT="1"/>
      <dgm:spPr/>
      <dgm:t>
        <a:bodyPr rtlCol="0"/>
        <a:lstStyle/>
        <a:p>
          <a:pPr rtl="0"/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附錄</a:t>
          </a:r>
          <a:endParaRPr lang="zh-TW" altLang="en-US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50629C12-7464-4473-ADEF-1A284F8A9957}">
      <dgm:prSet phldrT="[Text]" custT="1"/>
      <dgm:spPr/>
      <dgm:t>
        <a:bodyPr rtlCol="0"/>
        <a:lstStyle/>
        <a:p>
          <a:pPr rtl="0"/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附件或補充資料</a:t>
          </a:r>
          <a:endParaRPr lang="zh-TW" altLang="en-US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380AF79B-FFA5-4686-AB16-E97B8A4A04C9}">
      <dgm:prSet phldrT="[Text]" custT="1"/>
      <dgm:spPr/>
      <dgm:t>
        <a:bodyPr rtlCol="0"/>
        <a:lstStyle/>
        <a:p>
          <a:pPr rtl="0"/>
          <a:r>
            <a: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rPr>
            <a:t>附上實習照片至少兩張</a:t>
          </a:r>
          <a:endParaRPr lang="zh-TW" altLang="en-US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86245D-CB6E-462C-BBAA-FC119580C233}" type="parTrans" cxnId="{F7BAC338-CC77-467D-A0C6-5B7CB0282E80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6C234E64-4A88-4BA4-A326-98306C122596}" type="sibTrans" cxnId="{F7BAC338-CC77-467D-A0C6-5B7CB0282E80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4DF9FE7B-F642-4898-A360-D4E3814E1A3D}">
      <dgm:prSet phldrT="[Text]" custT="1"/>
      <dgm:spPr/>
      <dgm:t>
        <a:bodyPr/>
        <a:lstStyle/>
        <a:p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實習機構之介紹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zh-TW" altLang="en-US" noProof="0" dirty="0"/>
        </a:p>
      </dgm:t>
    </dgm:pt>
    <dgm:pt modelId="{B363A86E-A51E-45BE-AD4A-9BA63BE034F4}">
      <dgm:prSet phldrT="[Text]" custT="1"/>
      <dgm:spPr/>
      <dgm:t>
        <a:bodyPr/>
        <a:lstStyle/>
        <a:p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組織體系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2FB843-0119-4C59-80A2-8D1213435E74}" type="parTrans" cxnId="{86F22CDD-3674-40FB-BAF8-F2969351AE05}">
      <dgm:prSet/>
      <dgm:spPr/>
      <dgm:t>
        <a:bodyPr/>
        <a:lstStyle/>
        <a:p>
          <a:endParaRPr lang="zh-TW" altLang="en-US"/>
        </a:p>
      </dgm:t>
    </dgm:pt>
    <dgm:pt modelId="{92128196-05B6-41FB-8F42-3538443B0043}" type="sibTrans" cxnId="{86F22CDD-3674-40FB-BAF8-F2969351AE05}">
      <dgm:prSet/>
      <dgm:spPr/>
      <dgm:t>
        <a:bodyPr/>
        <a:lstStyle/>
        <a:p>
          <a:endParaRPr lang="zh-TW" altLang="en-US"/>
        </a:p>
      </dgm:t>
    </dgm:pt>
    <dgm:pt modelId="{6BEF05E8-9ED9-4C30-9233-C5F1839802BB}">
      <dgm:prSet phldrT="[Text]" custT="1"/>
      <dgm:spPr/>
      <dgm:t>
        <a:bodyPr/>
        <a:lstStyle/>
        <a:p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公司相關規定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7C34A76-023A-4E90-B7F5-1674AADCAA8D}" type="parTrans" cxnId="{7F8CA5BF-8553-418C-B4EF-B3C3C9883421}">
      <dgm:prSet/>
      <dgm:spPr/>
      <dgm:t>
        <a:bodyPr/>
        <a:lstStyle/>
        <a:p>
          <a:endParaRPr lang="zh-TW" altLang="en-US"/>
        </a:p>
      </dgm:t>
    </dgm:pt>
    <dgm:pt modelId="{115CE0E5-F82E-4C03-A8FA-04473B886BF3}" type="sibTrans" cxnId="{7F8CA5BF-8553-418C-B4EF-B3C3C9883421}">
      <dgm:prSet/>
      <dgm:spPr/>
      <dgm:t>
        <a:bodyPr/>
        <a:lstStyle/>
        <a:p>
          <a:endParaRPr lang="zh-TW" altLang="en-U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3"/>
      <dgm:spPr/>
    </dgm:pt>
    <dgm:pt modelId="{674922F1-7266-4681-AD4F-1C618A5FFF23}" type="pres">
      <dgm:prSet presAssocID="{4DF9FE7B-F642-4898-A360-D4E3814E1A3D}" presName="parentText" presStyleLbl="node1" presStyleIdx="0" presStyleCnt="3" custScaleX="101368" custScaleY="128404">
        <dgm:presLayoutVars>
          <dgm:chMax val="0"/>
          <dgm:bulletEnabled val="1"/>
        </dgm:presLayoutVars>
      </dgm:prSet>
      <dgm:spPr/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3"/>
      <dgm:spPr/>
    </dgm:pt>
    <dgm:pt modelId="{21EEBBE2-729F-4D85-8CAE-C2B30FF126D2}" type="pres">
      <dgm:prSet presAssocID="{3929B1E1-4BC4-4C73-ABE8-27CEF96A3652}" presName="parentText" presStyleLbl="node1" presStyleIdx="1" presStyleCnt="3" custScaleX="103558" custScaleY="133692">
        <dgm:presLayoutVars>
          <dgm:chMax val="0"/>
          <dgm:bulletEnabled val="1"/>
        </dgm:presLayoutVars>
      </dgm:prSet>
      <dgm:spPr/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1" presStyleCnt="3"/>
      <dgm:spPr/>
    </dgm:pt>
    <dgm:pt modelId="{5B203A22-00AF-46E7-9415-C6DAFD7E01CC}" type="pres">
      <dgm:prSet presAssocID="{60CDF8D0-D4FC-4467-A51E-79C5A58B0B2C}" presName="parentText" presStyleLbl="node1" presStyleIdx="2" presStyleCnt="3" custScaleX="105747" custScaleY="126784">
        <dgm:presLayoutVars>
          <dgm:chMax val="0"/>
          <dgm:bulletEnabled val="1"/>
        </dgm:presLayoutVars>
      </dgm:prSet>
      <dgm:spPr/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61E110E-CD62-40FC-A46C-F0BB477E78D5}" type="presOf" srcId="{789CD6DB-3A68-4A41-90BD-4F0CBB3617D1}" destId="{80259B02-529C-422B-91BE-D70198BA9F6C}" srcOrd="0" destOrd="1" presId="urn:microsoft.com/office/officeart/2005/8/layout/list1"/>
    <dgm:cxn modelId="{08E03523-0F12-45EC-B49B-2654FC40DC83}" type="presOf" srcId="{4DF9FE7B-F642-4898-A360-D4E3814E1A3D}" destId="{7E290D25-335D-4339-A8E8-B036E46B5EB5}" srcOrd="0" destOrd="0" presId="urn:microsoft.com/office/officeart/2005/8/layout/list1"/>
    <dgm:cxn modelId="{16586925-DFA1-4C18-930B-984F98459C1B}" type="presOf" srcId="{3929B1E1-4BC4-4C73-ABE8-27CEF96A3652}" destId="{D0037F0D-DB9A-4BA4-97B4-D939B26E14DA}" srcOrd="0" destOrd="0" presId="urn:microsoft.com/office/officeart/2005/8/layout/list1"/>
    <dgm:cxn modelId="{93BFE12A-1D3C-40E1-9DCF-FB9156851783}" type="presOf" srcId="{0791135C-9DAB-47F6-BE9C-A3E56A2DDA50}" destId="{5282638F-EFF2-4770-BB1A-21455422E45D}" srcOrd="0" destOrd="1" presId="urn:microsoft.com/office/officeart/2005/8/layout/list1"/>
    <dgm:cxn modelId="{6E94272E-7C3B-4EBF-975B-A667534DE6C3}" type="presOf" srcId="{380AF79B-FFA5-4686-AB16-E97B8A4A04C9}" destId="{964E6811-5072-4466-B721-689C35A65029}" srcOrd="0" destOrd="1" presId="urn:microsoft.com/office/officeart/2005/8/layout/list1"/>
    <dgm:cxn modelId="{584FC831-2BA2-4B86-9174-D0199868C4F3}" type="presOf" srcId="{3F442EA2-39BA-4C9A-AD59-755D4917D532}" destId="{E6A445EE-D086-4B01-B491-D67950A5A065}" srcOrd="0" destOrd="0" presId="urn:microsoft.com/office/officeart/2005/8/layout/list1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F7BAC338-CC77-467D-A0C6-5B7CB0282E80}" srcId="{60CDF8D0-D4FC-4467-A51E-79C5A58B0B2C}" destId="{380AF79B-FFA5-4686-AB16-E97B8A4A04C9}" srcOrd="1" destOrd="0" parTransId="{B886245D-CB6E-462C-BBAA-FC119580C233}" sibTransId="{6C234E64-4A88-4BA4-A326-98306C122596}"/>
    <dgm:cxn modelId="{68223E70-63BB-4C64-80CE-D8D03671AE94}" type="presOf" srcId="{EFF2750D-B4B3-474C-8B62-8B638DC31F7E}" destId="{80259B02-529C-422B-91BE-D70198BA9F6C}" srcOrd="0" destOrd="0" presId="urn:microsoft.com/office/officeart/2005/8/layout/list1"/>
    <dgm:cxn modelId="{2F047B70-4555-4908-9152-D809F78F4B19}" type="presOf" srcId="{99E0600D-9954-43F4-8926-13B8777FAAA1}" destId="{5282638F-EFF2-4770-BB1A-21455422E45D}" srcOrd="0" destOrd="0" presId="urn:microsoft.com/office/officeart/2005/8/layout/list1"/>
    <dgm:cxn modelId="{C6BACE7C-681F-4D46-B98E-642AAE234E4E}" type="presOf" srcId="{60CDF8D0-D4FC-4467-A51E-79C5A58B0B2C}" destId="{864CB39B-29F9-473D-90E5-0686D86E278F}" srcOrd="0" destOrd="0" presId="urn:microsoft.com/office/officeart/2005/8/layout/list1"/>
    <dgm:cxn modelId="{7EC8E888-642D-48B3-A5D5-7AB041F9D488}" type="presOf" srcId="{50629C12-7464-4473-ADEF-1A284F8A9957}" destId="{964E6811-5072-4466-B721-689C35A65029}" srcOrd="0" destOrd="0" presId="urn:microsoft.com/office/officeart/2005/8/layout/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3DE5E38D-A5B8-4106-AA53-817A69AD694E}" type="presOf" srcId="{60CDF8D0-D4FC-4467-A51E-79C5A58B0B2C}" destId="{5B203A22-00AF-46E7-9415-C6DAFD7E01CC}" srcOrd="1" destOrd="0" presId="urn:microsoft.com/office/officeart/2005/8/layout/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C8C9B29E-E1E5-411B-A79D-C97DA8D11530}" type="presOf" srcId="{B363A86E-A51E-45BE-AD4A-9BA63BE034F4}" destId="{80259B02-529C-422B-91BE-D70198BA9F6C}" srcOrd="0" destOrd="2" presId="urn:microsoft.com/office/officeart/2005/8/layout/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7C264BBB-7CE8-4C0F-BC65-169BD5E09CC2}" type="presOf" srcId="{3929B1E1-4BC4-4C73-ABE8-27CEF96A3652}" destId="{21EEBBE2-729F-4D85-8CAE-C2B30FF126D2}" srcOrd="1" destOrd="0" presId="urn:microsoft.com/office/officeart/2005/8/layout/list1"/>
    <dgm:cxn modelId="{7F8CA5BF-8553-418C-B4EF-B3C3C9883421}" srcId="{3929B1E1-4BC4-4C73-ABE8-27CEF96A3652}" destId="{6BEF05E8-9ED9-4C30-9233-C5F1839802BB}" srcOrd="2" destOrd="0" parTransId="{37C34A76-023A-4E90-B7F5-1674AADCAA8D}" sibTransId="{115CE0E5-F82E-4C03-A8FA-04473B886BF3}"/>
    <dgm:cxn modelId="{FA163BC6-9A00-4D0A-96C8-3115E44F569A}" type="presOf" srcId="{4DF9FE7B-F642-4898-A360-D4E3814E1A3D}" destId="{674922F1-7266-4681-AD4F-1C618A5FFF23}" srcOrd="1" destOrd="0" presId="urn:microsoft.com/office/officeart/2005/8/layout/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1CBE76D8-E3DB-4851-8585-2D4E0D9299EC}" type="presOf" srcId="{6BEF05E8-9ED9-4C30-9233-C5F1839802BB}" destId="{5282638F-EFF2-4770-BB1A-21455422E45D}" srcOrd="0" destOrd="2" presId="urn:microsoft.com/office/officeart/2005/8/layout/list1"/>
    <dgm:cxn modelId="{86F22CDD-3674-40FB-BAF8-F2969351AE05}" srcId="{4DF9FE7B-F642-4898-A360-D4E3814E1A3D}" destId="{B363A86E-A51E-45BE-AD4A-9BA63BE034F4}" srcOrd="2" destOrd="0" parTransId="{922FB843-0119-4C59-80A2-8D1213435E74}" sibTransId="{92128196-05B6-41FB-8F42-3538443B0043}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EECFD4D-1A5C-466B-9E84-79C9AF2F4DD5}" type="presParOf" srcId="{E6A445EE-D086-4B01-B491-D67950A5A065}" destId="{6D3A9625-D3EB-4CA1-AB05-34452283708A}" srcOrd="0" destOrd="0" presId="urn:microsoft.com/office/officeart/2005/8/layout/list1"/>
    <dgm:cxn modelId="{A8915C67-4D02-40F3-A318-58F6EE8C9491}" type="presParOf" srcId="{6D3A9625-D3EB-4CA1-AB05-34452283708A}" destId="{7E290D25-335D-4339-A8E8-B036E46B5EB5}" srcOrd="0" destOrd="0" presId="urn:microsoft.com/office/officeart/2005/8/layout/list1"/>
    <dgm:cxn modelId="{6D4B5896-E207-4B90-A38F-66062982D357}" type="presParOf" srcId="{6D3A9625-D3EB-4CA1-AB05-34452283708A}" destId="{674922F1-7266-4681-AD4F-1C618A5FFF23}" srcOrd="1" destOrd="0" presId="urn:microsoft.com/office/officeart/2005/8/layout/list1"/>
    <dgm:cxn modelId="{7CD33202-82D2-4E9D-ABD0-F97620AB06DA}" type="presParOf" srcId="{E6A445EE-D086-4B01-B491-D67950A5A065}" destId="{96C29850-0672-4B77-B5DE-2E1563038631}" srcOrd="1" destOrd="0" presId="urn:microsoft.com/office/officeart/2005/8/layout/list1"/>
    <dgm:cxn modelId="{217E8467-8E82-40E5-8EC9-4E79466ECB90}" type="presParOf" srcId="{E6A445EE-D086-4B01-B491-D67950A5A065}" destId="{80259B02-529C-422B-91BE-D70198BA9F6C}" srcOrd="2" destOrd="0" presId="urn:microsoft.com/office/officeart/2005/8/layout/list1"/>
    <dgm:cxn modelId="{3EE5F3AA-7B02-4439-AF37-6B0F9F60AB15}" type="presParOf" srcId="{E6A445EE-D086-4B01-B491-D67950A5A065}" destId="{E53EFB4E-D3DB-42E1-82AC-148F7D29254F}" srcOrd="3" destOrd="0" presId="urn:microsoft.com/office/officeart/2005/8/layout/list1"/>
    <dgm:cxn modelId="{1124628D-BB9D-4AE1-A7BA-523DF4316205}" type="presParOf" srcId="{E6A445EE-D086-4B01-B491-D67950A5A065}" destId="{07AC1C38-F728-4390-9C76-57A49ED97DBB}" srcOrd="4" destOrd="0" presId="urn:microsoft.com/office/officeart/2005/8/layout/list1"/>
    <dgm:cxn modelId="{1CF7E024-C76C-4C2D-98D6-F71D45E4F40E}" type="presParOf" srcId="{07AC1C38-F728-4390-9C76-57A49ED97DBB}" destId="{D0037F0D-DB9A-4BA4-97B4-D939B26E14DA}" srcOrd="0" destOrd="0" presId="urn:microsoft.com/office/officeart/2005/8/layout/list1"/>
    <dgm:cxn modelId="{D7735EAB-85F0-4214-AD3C-C89B03A41315}" type="presParOf" srcId="{07AC1C38-F728-4390-9C76-57A49ED97DBB}" destId="{21EEBBE2-729F-4D85-8CAE-C2B30FF126D2}" srcOrd="1" destOrd="0" presId="urn:microsoft.com/office/officeart/2005/8/layout/list1"/>
    <dgm:cxn modelId="{B2844138-DF5E-4746-8CA6-59DC1F289E48}" type="presParOf" srcId="{E6A445EE-D086-4B01-B491-D67950A5A065}" destId="{AACB3FAF-C320-430D-84D4-71BA6D1761D1}" srcOrd="5" destOrd="0" presId="urn:microsoft.com/office/officeart/2005/8/layout/list1"/>
    <dgm:cxn modelId="{4B8BA9EF-D400-4419-B597-7D761B2283AA}" type="presParOf" srcId="{E6A445EE-D086-4B01-B491-D67950A5A065}" destId="{5282638F-EFF2-4770-BB1A-21455422E45D}" srcOrd="6" destOrd="0" presId="urn:microsoft.com/office/officeart/2005/8/layout/list1"/>
    <dgm:cxn modelId="{B87AA440-A682-4C84-99A2-64B01935E9B8}" type="presParOf" srcId="{E6A445EE-D086-4B01-B491-D67950A5A065}" destId="{8CE827AA-77D8-4146-A665-00110A17769E}" srcOrd="7" destOrd="0" presId="urn:microsoft.com/office/officeart/2005/8/layout/list1"/>
    <dgm:cxn modelId="{0DB637F6-CDB1-47E6-BFDB-2D2ACA102DF9}" type="presParOf" srcId="{E6A445EE-D086-4B01-B491-D67950A5A065}" destId="{34C9EE47-81AF-461E-8292-AB107AA0D367}" srcOrd="8" destOrd="0" presId="urn:microsoft.com/office/officeart/2005/8/layout/list1"/>
    <dgm:cxn modelId="{EE4E43C3-96AD-4BA2-BCB5-CFD06314FCBA}" type="presParOf" srcId="{34C9EE47-81AF-461E-8292-AB107AA0D367}" destId="{864CB39B-29F9-473D-90E5-0686D86E278F}" srcOrd="0" destOrd="0" presId="urn:microsoft.com/office/officeart/2005/8/layout/list1"/>
    <dgm:cxn modelId="{5D65740F-B8D5-4E88-B32E-65091CF76B0B}" type="presParOf" srcId="{34C9EE47-81AF-461E-8292-AB107AA0D367}" destId="{5B203A22-00AF-46E7-9415-C6DAFD7E01CC}" srcOrd="1" destOrd="0" presId="urn:microsoft.com/office/officeart/2005/8/layout/list1"/>
    <dgm:cxn modelId="{93DE0E42-12BB-4070-B1A6-3D37D5A4CE26}" type="presParOf" srcId="{E6A445EE-D086-4B01-B491-D67950A5A065}" destId="{DF9C1F84-81DE-4E5D-9537-C2D1A211B8B6}" srcOrd="9" destOrd="0" presId="urn:microsoft.com/office/officeart/2005/8/layout/list1"/>
    <dgm:cxn modelId="{9E3ABD01-BD42-4605-97DA-56E82F5FF40D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 rtlCol="0"/>
        <a:lstStyle/>
        <a:p>
          <a:pPr rtl="0"/>
          <a:endParaRPr lang="en-US"/>
        </a:p>
      </dgm:t>
    </dgm:pt>
    <dgm:pt modelId="{EFF2750D-B4B3-474C-8B62-8B638DC31F7E}">
      <dgm:prSet phldrT="[Text]" custT="1"/>
      <dgm:spPr/>
      <dgm:t>
        <a:bodyPr rtlCol="0"/>
        <a:lstStyle/>
        <a:p>
          <a:pPr rtl="0"/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實習單位之優缺點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9CD6DB-3A68-4A41-90BD-4F0CBB3617D1}">
      <dgm:prSet phldrT="[Text]" custT="1"/>
      <dgm:spPr/>
      <dgm:t>
        <a:bodyPr rtlCol="0"/>
        <a:lstStyle/>
        <a:p>
          <a:pPr rtl="0"/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實習經驗與心得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29B1E1-4BC4-4C73-ABE8-27CEF96A3652}">
      <dgm:prSet phldrT="[Text]" custT="1"/>
      <dgm:spPr/>
      <dgm:t>
        <a:bodyPr rtlCol="0"/>
        <a:lstStyle/>
        <a:p>
          <a:pPr rtl="0"/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附錄</a:t>
          </a:r>
          <a:endParaRPr lang="zh-TW" altLang="en-US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E0600D-9954-43F4-8926-13B8777FAAA1}">
      <dgm:prSet phldrT="[Text]" custT="1"/>
      <dgm:spPr/>
      <dgm:t>
        <a:bodyPr rtlCol="0"/>
        <a:lstStyle/>
        <a:p>
          <a:pPr rtl="0"/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附件或補充資料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91135C-9DAB-47F6-BE9C-A3E56A2DDA50}">
      <dgm:prSet phldrT="[Text]" custT="1"/>
      <dgm:spPr/>
      <dgm:t>
        <a:bodyPr rtlCol="0"/>
        <a:lstStyle/>
        <a:p>
          <a:pPr rtl="0"/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附上實習照片至少兩張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F9FE7B-F642-4898-A360-D4E3814E1A3D}">
      <dgm:prSet phldrT="[Text]" custT="1"/>
      <dgm:spPr/>
      <dgm:t>
        <a:bodyPr/>
        <a:lstStyle/>
        <a:p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個人實習之心得與建議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zh-TW" altLang="en-US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63A86E-A51E-45BE-AD4A-9BA63BE034F4}">
      <dgm:prSet phldrT="[Text]" custT="1"/>
      <dgm:spPr/>
      <dgm:t>
        <a:bodyPr/>
        <a:lstStyle/>
        <a:p>
          <a:r>
            <a:rPr lang="zh-TW" sz="1800" dirty="0">
              <a:latin typeface="標楷體" panose="03000509000000000000" pitchFamily="65" charset="-120"/>
              <a:ea typeface="標楷體" panose="03000509000000000000" pitchFamily="65" charset="-120"/>
            </a:rPr>
            <a:t>建議（含實習機構方面、學校方面）</a:t>
          </a:r>
          <a:endParaRPr lang="en-US" altLang="zh-TW" sz="18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2FB843-0119-4C59-80A2-8D1213435E74}" type="parTrans" cxnId="{86F22CDD-3674-40FB-BAF8-F2969351AE0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2128196-05B6-41FB-8F42-3538443B0043}" type="sibTrans" cxnId="{86F22CDD-3674-40FB-BAF8-F2969351AE0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2"/>
      <dgm:spPr/>
    </dgm:pt>
    <dgm:pt modelId="{674922F1-7266-4681-AD4F-1C618A5FFF23}" type="pres">
      <dgm:prSet presAssocID="{4DF9FE7B-F642-4898-A360-D4E3814E1A3D}" presName="parentText" presStyleLbl="node1" presStyleIdx="0" presStyleCnt="2" custScaleX="101368" custScaleY="128404">
        <dgm:presLayoutVars>
          <dgm:chMax val="0"/>
          <dgm:bulletEnabled val="1"/>
        </dgm:presLayoutVars>
      </dgm:prSet>
      <dgm:spPr/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2">
        <dgm:presLayoutVars>
          <dgm:bulletEnabled val="1"/>
        </dgm:presLayoutVars>
      </dgm:prSet>
      <dgm:spPr/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2"/>
      <dgm:spPr/>
    </dgm:pt>
    <dgm:pt modelId="{21EEBBE2-729F-4D85-8CAE-C2B30FF126D2}" type="pres">
      <dgm:prSet presAssocID="{3929B1E1-4BC4-4C73-ABE8-27CEF96A3652}" presName="parentText" presStyleLbl="node1" presStyleIdx="1" presStyleCnt="2" custScaleX="103558" custScaleY="133692">
        <dgm:presLayoutVars>
          <dgm:chMax val="0"/>
          <dgm:bulletEnabled val="1"/>
        </dgm:presLayoutVars>
      </dgm:prSet>
      <dgm:spPr/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61E110E-CD62-40FC-A46C-F0BB477E78D5}" type="presOf" srcId="{789CD6DB-3A68-4A41-90BD-4F0CBB3617D1}" destId="{80259B02-529C-422B-91BE-D70198BA9F6C}" srcOrd="0" destOrd="1" presId="urn:microsoft.com/office/officeart/2005/8/layout/list1"/>
    <dgm:cxn modelId="{08E03523-0F12-45EC-B49B-2654FC40DC83}" type="presOf" srcId="{4DF9FE7B-F642-4898-A360-D4E3814E1A3D}" destId="{7E290D25-335D-4339-A8E8-B036E46B5EB5}" srcOrd="0" destOrd="0" presId="urn:microsoft.com/office/officeart/2005/8/layout/list1"/>
    <dgm:cxn modelId="{16586925-DFA1-4C18-930B-984F98459C1B}" type="presOf" srcId="{3929B1E1-4BC4-4C73-ABE8-27CEF96A3652}" destId="{D0037F0D-DB9A-4BA4-97B4-D939B26E14DA}" srcOrd="0" destOrd="0" presId="urn:microsoft.com/office/officeart/2005/8/layout/list1"/>
    <dgm:cxn modelId="{93BFE12A-1D3C-40E1-9DCF-FB9156851783}" type="presOf" srcId="{0791135C-9DAB-47F6-BE9C-A3E56A2DDA50}" destId="{5282638F-EFF2-4770-BB1A-21455422E45D}" srcOrd="0" destOrd="1" presId="urn:microsoft.com/office/officeart/2005/8/layout/list1"/>
    <dgm:cxn modelId="{584FC831-2BA2-4B86-9174-D0199868C4F3}" type="presOf" srcId="{3F442EA2-39BA-4C9A-AD59-755D4917D532}" destId="{E6A445EE-D086-4B01-B491-D67950A5A065}" srcOrd="0" destOrd="0" presId="urn:microsoft.com/office/officeart/2005/8/layout/list1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68223E70-63BB-4C64-80CE-D8D03671AE94}" type="presOf" srcId="{EFF2750D-B4B3-474C-8B62-8B638DC31F7E}" destId="{80259B02-529C-422B-91BE-D70198BA9F6C}" srcOrd="0" destOrd="0" presId="urn:microsoft.com/office/officeart/2005/8/layout/list1"/>
    <dgm:cxn modelId="{2F047B70-4555-4908-9152-D809F78F4B19}" type="presOf" srcId="{99E0600D-9954-43F4-8926-13B8777FAAA1}" destId="{5282638F-EFF2-4770-BB1A-21455422E45D}" srcOrd="0" destOrd="0" presId="urn:microsoft.com/office/officeart/2005/8/layout/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C8C9B29E-E1E5-411B-A79D-C97DA8D11530}" type="presOf" srcId="{B363A86E-A51E-45BE-AD4A-9BA63BE034F4}" destId="{80259B02-529C-422B-91BE-D70198BA9F6C}" srcOrd="0" destOrd="2" presId="urn:microsoft.com/office/officeart/2005/8/layout/list1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7C264BBB-7CE8-4C0F-BC65-169BD5E09CC2}" type="presOf" srcId="{3929B1E1-4BC4-4C73-ABE8-27CEF96A3652}" destId="{21EEBBE2-729F-4D85-8CAE-C2B30FF126D2}" srcOrd="1" destOrd="0" presId="urn:microsoft.com/office/officeart/2005/8/layout/list1"/>
    <dgm:cxn modelId="{FA163BC6-9A00-4D0A-96C8-3115E44F569A}" type="presOf" srcId="{4DF9FE7B-F642-4898-A360-D4E3814E1A3D}" destId="{674922F1-7266-4681-AD4F-1C618A5FFF23}" srcOrd="1" destOrd="0" presId="urn:microsoft.com/office/officeart/2005/8/layout/list1"/>
    <dgm:cxn modelId="{86F22CDD-3674-40FB-BAF8-F2969351AE05}" srcId="{4DF9FE7B-F642-4898-A360-D4E3814E1A3D}" destId="{B363A86E-A51E-45BE-AD4A-9BA63BE034F4}" srcOrd="2" destOrd="0" parTransId="{922FB843-0119-4C59-80A2-8D1213435E74}" sibTransId="{92128196-05B6-41FB-8F42-3538443B0043}"/>
    <dgm:cxn modelId="{1EECFD4D-1A5C-466B-9E84-79C9AF2F4DD5}" type="presParOf" srcId="{E6A445EE-D086-4B01-B491-D67950A5A065}" destId="{6D3A9625-D3EB-4CA1-AB05-34452283708A}" srcOrd="0" destOrd="0" presId="urn:microsoft.com/office/officeart/2005/8/layout/list1"/>
    <dgm:cxn modelId="{A8915C67-4D02-40F3-A318-58F6EE8C9491}" type="presParOf" srcId="{6D3A9625-D3EB-4CA1-AB05-34452283708A}" destId="{7E290D25-335D-4339-A8E8-B036E46B5EB5}" srcOrd="0" destOrd="0" presId="urn:microsoft.com/office/officeart/2005/8/layout/list1"/>
    <dgm:cxn modelId="{6D4B5896-E207-4B90-A38F-66062982D357}" type="presParOf" srcId="{6D3A9625-D3EB-4CA1-AB05-34452283708A}" destId="{674922F1-7266-4681-AD4F-1C618A5FFF23}" srcOrd="1" destOrd="0" presId="urn:microsoft.com/office/officeart/2005/8/layout/list1"/>
    <dgm:cxn modelId="{7CD33202-82D2-4E9D-ABD0-F97620AB06DA}" type="presParOf" srcId="{E6A445EE-D086-4B01-B491-D67950A5A065}" destId="{96C29850-0672-4B77-B5DE-2E1563038631}" srcOrd="1" destOrd="0" presId="urn:microsoft.com/office/officeart/2005/8/layout/list1"/>
    <dgm:cxn modelId="{217E8467-8E82-40E5-8EC9-4E79466ECB90}" type="presParOf" srcId="{E6A445EE-D086-4B01-B491-D67950A5A065}" destId="{80259B02-529C-422B-91BE-D70198BA9F6C}" srcOrd="2" destOrd="0" presId="urn:microsoft.com/office/officeart/2005/8/layout/list1"/>
    <dgm:cxn modelId="{3EE5F3AA-7B02-4439-AF37-6B0F9F60AB15}" type="presParOf" srcId="{E6A445EE-D086-4B01-B491-D67950A5A065}" destId="{E53EFB4E-D3DB-42E1-82AC-148F7D29254F}" srcOrd="3" destOrd="0" presId="urn:microsoft.com/office/officeart/2005/8/layout/list1"/>
    <dgm:cxn modelId="{1124628D-BB9D-4AE1-A7BA-523DF4316205}" type="presParOf" srcId="{E6A445EE-D086-4B01-B491-D67950A5A065}" destId="{07AC1C38-F728-4390-9C76-57A49ED97DBB}" srcOrd="4" destOrd="0" presId="urn:microsoft.com/office/officeart/2005/8/layout/list1"/>
    <dgm:cxn modelId="{1CF7E024-C76C-4C2D-98D6-F71D45E4F40E}" type="presParOf" srcId="{07AC1C38-F728-4390-9C76-57A49ED97DBB}" destId="{D0037F0D-DB9A-4BA4-97B4-D939B26E14DA}" srcOrd="0" destOrd="0" presId="urn:microsoft.com/office/officeart/2005/8/layout/list1"/>
    <dgm:cxn modelId="{D7735EAB-85F0-4214-AD3C-C89B03A41315}" type="presParOf" srcId="{07AC1C38-F728-4390-9C76-57A49ED97DBB}" destId="{21EEBBE2-729F-4D85-8CAE-C2B30FF126D2}" srcOrd="1" destOrd="0" presId="urn:microsoft.com/office/officeart/2005/8/layout/list1"/>
    <dgm:cxn modelId="{B2844138-DF5E-4746-8CA6-59DC1F289E48}" type="presParOf" srcId="{E6A445EE-D086-4B01-B491-D67950A5A065}" destId="{AACB3FAF-C320-430D-84D4-71BA6D1761D1}" srcOrd="5" destOrd="0" presId="urn:microsoft.com/office/officeart/2005/8/layout/list1"/>
    <dgm:cxn modelId="{4B8BA9EF-D400-4419-B597-7D761B2283AA}" type="presParOf" srcId="{E6A445EE-D086-4B01-B491-D67950A5A065}" destId="{5282638F-EFF2-4770-BB1A-21455422E4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303288"/>
          <a:ext cx="5424055" cy="1310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967" tIns="270764" rIns="420967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企業背景及經營規模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主要業務及市場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組織體系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03288"/>
        <a:ext cx="5424055" cy="1310400"/>
      </dsp:txXfrm>
    </dsp:sp>
    <dsp:sp modelId="{674922F1-7266-4681-AD4F-1C618A5FFF23}">
      <dsp:nvSpPr>
        <dsp:cNvPr id="0" name=""/>
        <dsp:cNvSpPr/>
      </dsp:nvSpPr>
      <dsp:spPr>
        <a:xfrm>
          <a:off x="271202" y="2405"/>
          <a:ext cx="3848779" cy="492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11" tIns="0" rIns="14351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實習機構之介紹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5257" y="26460"/>
        <a:ext cx="3800669" cy="444653"/>
      </dsp:txXfrm>
    </dsp:sp>
    <dsp:sp modelId="{5282638F-EFF2-4770-BB1A-21455422E45D}">
      <dsp:nvSpPr>
        <dsp:cNvPr id="0" name=""/>
        <dsp:cNvSpPr/>
      </dsp:nvSpPr>
      <dsp:spPr>
        <a:xfrm>
          <a:off x="0" y="2005064"/>
          <a:ext cx="5424055" cy="1310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967" tIns="270764" rIns="420967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實習單位簡介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工作內容及作業流程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公司相關規定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005064"/>
        <a:ext cx="5424055" cy="1310400"/>
      </dsp:txXfrm>
    </dsp:sp>
    <dsp:sp modelId="{21EEBBE2-729F-4D85-8CAE-C2B30FF126D2}">
      <dsp:nvSpPr>
        <dsp:cNvPr id="0" name=""/>
        <dsp:cNvSpPr/>
      </dsp:nvSpPr>
      <dsp:spPr>
        <a:xfrm>
          <a:off x="271202" y="1683888"/>
          <a:ext cx="3931930" cy="5130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11" tIns="0" rIns="143511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實習工作內容報告（配合理論基礎，印證其實務作業內容）</a:t>
          </a:r>
          <a:endParaRPr lang="zh-TW" altLang="en-US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6247" y="1708933"/>
        <a:ext cx="3881840" cy="462966"/>
      </dsp:txXfrm>
    </dsp:sp>
    <dsp:sp modelId="{964E6811-5072-4466-B721-689C35A65029}">
      <dsp:nvSpPr>
        <dsp:cNvPr id="0" name=""/>
        <dsp:cNvSpPr/>
      </dsp:nvSpPr>
      <dsp:spPr>
        <a:xfrm>
          <a:off x="0" y="3680330"/>
          <a:ext cx="5424055" cy="10032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967" tIns="270764" rIns="420967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附件或補充資料</a:t>
          </a:r>
          <a:endParaRPr lang="zh-TW" altLang="en-US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附上實習照片至少兩張</a:t>
          </a:r>
          <a:endParaRPr lang="zh-TW" altLang="en-US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680330"/>
        <a:ext cx="5424055" cy="1003275"/>
      </dsp:txXfrm>
    </dsp:sp>
    <dsp:sp modelId="{5B203A22-00AF-46E7-9415-C6DAFD7E01CC}">
      <dsp:nvSpPr>
        <dsp:cNvPr id="0" name=""/>
        <dsp:cNvSpPr/>
      </dsp:nvSpPr>
      <dsp:spPr>
        <a:xfrm>
          <a:off x="271202" y="3385664"/>
          <a:ext cx="4015042" cy="4865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11" tIns="0" rIns="143511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附錄</a:t>
          </a:r>
          <a:endParaRPr lang="zh-TW" altLang="en-US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4953" y="3409415"/>
        <a:ext cx="3967540" cy="439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373272"/>
          <a:ext cx="5424055" cy="13466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967" tIns="312420" rIns="420967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實習單位之優缺點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實習經驗與心得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建議（含實習機構方面、學校方面）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73272"/>
        <a:ext cx="5424055" cy="1346625"/>
      </dsp:txXfrm>
    </dsp:sp>
    <dsp:sp modelId="{674922F1-7266-4681-AD4F-1C618A5FFF23}">
      <dsp:nvSpPr>
        <dsp:cNvPr id="0" name=""/>
        <dsp:cNvSpPr/>
      </dsp:nvSpPr>
      <dsp:spPr>
        <a:xfrm>
          <a:off x="271202" y="26099"/>
          <a:ext cx="3848779" cy="5685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11" tIns="0" rIns="14351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個人實習之心得與建議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98957" y="53854"/>
        <a:ext cx="3793269" cy="513062"/>
      </dsp:txXfrm>
    </dsp:sp>
    <dsp:sp modelId="{5282638F-EFF2-4770-BB1A-21455422E45D}">
      <dsp:nvSpPr>
        <dsp:cNvPr id="0" name=""/>
        <dsp:cNvSpPr/>
      </dsp:nvSpPr>
      <dsp:spPr>
        <a:xfrm>
          <a:off x="0" y="2171485"/>
          <a:ext cx="5424055" cy="1039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967" tIns="312420" rIns="420967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附件或補充資料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附上實習照片至少兩張</a:t>
          </a:r>
          <a:endParaRPr lang="en-US" altLang="zh-TW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171485"/>
        <a:ext cx="5424055" cy="1039500"/>
      </dsp:txXfrm>
    </dsp:sp>
    <dsp:sp modelId="{21EEBBE2-729F-4D85-8CAE-C2B30FF126D2}">
      <dsp:nvSpPr>
        <dsp:cNvPr id="0" name=""/>
        <dsp:cNvSpPr/>
      </dsp:nvSpPr>
      <dsp:spPr>
        <a:xfrm>
          <a:off x="271202" y="1800897"/>
          <a:ext cx="3931930" cy="591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11" tIns="0" rIns="143511" bIns="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>
              <a:latin typeface="標楷體" panose="03000509000000000000" pitchFamily="65" charset="-120"/>
              <a:ea typeface="標楷體" panose="03000509000000000000" pitchFamily="65" charset="-120"/>
            </a:rPr>
            <a:t>附錄</a:t>
          </a:r>
          <a:endParaRPr lang="zh-TW" altLang="en-US" sz="1800" kern="1200" noProof="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0100" y="1829795"/>
        <a:ext cx="3874134" cy="534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pPr/>
              <a:t>2025/6/2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5EC71C9-392E-4530-89D7-2C0136E73B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31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t>2025/6/2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0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t>2025/6/2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6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pPr/>
              <a:t>2025/6/2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1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t>2025/6/2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pPr/>
              <a:t>2025/6/2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3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pPr/>
              <a:t>2025/6/2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4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t>2025/6/2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5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t>2025/6/2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949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6209-B56F-44DA-8B25-B810BC1E511E}" type="datetimeFigureOut">
              <a:rPr lang="zh-TW" altLang="en-US" smtClean="0"/>
              <a:pPr/>
              <a:t>2025/6/2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8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00D6209-B56F-44DA-8B25-B810BC1E511E}" type="datetimeFigureOut">
              <a:rPr lang="zh-TW" altLang="en-US" smtClean="0"/>
              <a:pPr/>
              <a:t>2025/6/2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C71C9-392E-4530-89D7-2C0136E73B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99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6209-B56F-44DA-8B25-B810BC1E511E}" type="datetimeFigureOut">
              <a:rPr lang="zh-TW" altLang="en-US" smtClean="0"/>
              <a:pPr/>
              <a:t>2025/6/2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5EC71C9-392E-4530-89D7-2C0136E73B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68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國立臺北護理健康大學</a:t>
            </a:r>
            <a:b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休閒產業與健康促進系</a:t>
            </a:r>
            <a:b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校外實習行前說明會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400" dirty="0"/>
              <a:t>2025/6/2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23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標題 5">
            <a:extLst>
              <a:ext uri="{FF2B5EF4-FFF2-40B4-BE49-F238E27FC236}">
                <a16:creationId xmlns:a16="http://schemas.microsoft.com/office/drawing/2014/main" id="{74E7D1E7-117D-43C2-A63B-5B39FCE7FE59}"/>
              </a:ext>
            </a:extLst>
          </p:cNvPr>
          <p:cNvSpPr txBox="1">
            <a:spLocks/>
          </p:cNvSpPr>
          <p:nvPr/>
        </p:nvSpPr>
        <p:spPr>
          <a:xfrm>
            <a:off x="838200" y="495300"/>
            <a:ext cx="10515600" cy="796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校外實習提醒事項</a:t>
            </a:r>
          </a:p>
        </p:txBody>
      </p:sp>
      <p:sp>
        <p:nvSpPr>
          <p:cNvPr id="34" name="直排文字版面配置區 6">
            <a:extLst>
              <a:ext uri="{FF2B5EF4-FFF2-40B4-BE49-F238E27FC236}">
                <a16:creationId xmlns:a16="http://schemas.microsoft.com/office/drawing/2014/main" id="{9429114D-2060-44B1-ABB6-D05DBF156AE0}"/>
              </a:ext>
            </a:extLst>
          </p:cNvPr>
          <p:cNvSpPr txBox="1">
            <a:spLocks/>
          </p:cNvSpPr>
          <p:nvPr/>
        </p:nvSpPr>
        <p:spPr>
          <a:xfrm>
            <a:off x="1066800" y="1447800"/>
            <a:ext cx="10515600" cy="512444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930" indent="-51435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學校與業界有簽定實習契約，同學們應特別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注意實習期間之行為操守及各項請假規定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實習期間若需代表學校出公差或個人有事者，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應按規定先行請假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，若核准後始可離開工作崗位。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上下班期間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搭乘或騎乘各類車輛，確實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注意交通安全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，尤其是清晨與深夜時段須特別小心。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各公司之各項人事及業務規定，同學一定要確實遵守。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隨時提醒自己，我是代表學校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，在公司實習，問自己能為公司做什麼，不要問公司能為我做什麼。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5">
            <a:extLst>
              <a:ext uri="{FF2B5EF4-FFF2-40B4-BE49-F238E27FC236}">
                <a16:creationId xmlns:a16="http://schemas.microsoft.com/office/drawing/2014/main" id="{8234B0B5-A766-4993-9604-7CBB565FF519}"/>
              </a:ext>
            </a:extLst>
          </p:cNvPr>
          <p:cNvSpPr txBox="1">
            <a:spLocks/>
          </p:cNvSpPr>
          <p:nvPr/>
        </p:nvSpPr>
        <p:spPr>
          <a:xfrm>
            <a:off x="838200" y="495300"/>
            <a:ext cx="10515600" cy="796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校外實習提醒事項</a:t>
            </a:r>
          </a:p>
        </p:txBody>
      </p:sp>
      <p:sp>
        <p:nvSpPr>
          <p:cNvPr id="20" name="直排文字版面配置區 6">
            <a:extLst>
              <a:ext uri="{FF2B5EF4-FFF2-40B4-BE49-F238E27FC236}">
                <a16:creationId xmlns:a16="http://schemas.microsoft.com/office/drawing/2014/main" id="{DABE843E-001B-4E59-9B13-8305E04B17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930" indent="-51435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4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每日實習下班後，應盡速返家或住處，生活作息宜規律正常，並請潔身自愛，勿染不良惡習，以免家人擔心，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遇緊急狀況或事件，盡速與家人、實習單位及學校聯繫處理。</a:t>
            </a:r>
            <a:endParaRPr lang="en-US" altLang="zh-TW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4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實習期間，同學應特別注意工作態度，虛心請教，隨時注意整理服裝儀容。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4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實習期間，同學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每週應主動至學校信箱收信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1~2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次或隨時留意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，以查看學校及系辦告知之相關事項。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4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4">
            <a:extLst>
              <a:ext uri="{FF2B5EF4-FFF2-40B4-BE49-F238E27FC236}">
                <a16:creationId xmlns:a16="http://schemas.microsoft.com/office/drawing/2014/main" id="{0BC077BA-D122-43A6-BF90-5294DC81E7C2}"/>
              </a:ext>
            </a:extLst>
          </p:cNvPr>
          <p:cNvSpPr txBox="1">
            <a:spLocks/>
          </p:cNvSpPr>
          <p:nvPr/>
        </p:nvSpPr>
        <p:spPr>
          <a:xfrm>
            <a:off x="872836" y="26719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校外實習可能遭遇問題</a:t>
            </a:r>
          </a:p>
        </p:txBody>
      </p:sp>
      <p:grpSp>
        <p:nvGrpSpPr>
          <p:cNvPr id="31" name="组合 3">
            <a:extLst>
              <a:ext uri="{FF2B5EF4-FFF2-40B4-BE49-F238E27FC236}">
                <a16:creationId xmlns:a16="http://schemas.microsoft.com/office/drawing/2014/main" id="{A7500C64-74D3-4BB1-813E-43DDB43C926C}"/>
              </a:ext>
            </a:extLst>
          </p:cNvPr>
          <p:cNvGrpSpPr/>
          <p:nvPr/>
        </p:nvGrpSpPr>
        <p:grpSpPr bwMode="auto">
          <a:xfrm>
            <a:off x="7033770" y="3763963"/>
            <a:ext cx="1495425" cy="3271837"/>
            <a:chOff x="0" y="0"/>
            <a:chExt cx="1494972" cy="3272061"/>
          </a:xfrm>
        </p:grpSpPr>
        <p:sp>
          <p:nvSpPr>
            <p:cNvPr id="32" name="六边形 20">
              <a:extLst>
                <a:ext uri="{FF2B5EF4-FFF2-40B4-BE49-F238E27FC236}">
                  <a16:creationId xmlns:a16="http://schemas.microsoft.com/office/drawing/2014/main" id="{7F2CDCFD-00D5-448D-AC1E-F1F5E86C7B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solidFill>
              <a:srgbClr val="FFFFFF"/>
            </a:solidFill>
            <a:ln w="38100">
              <a:solidFill>
                <a:srgbClr val="3CBBCE"/>
              </a:solidFill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3" name="直接连接符 21">
              <a:extLst>
                <a:ext uri="{FF2B5EF4-FFF2-40B4-BE49-F238E27FC236}">
                  <a16:creationId xmlns:a16="http://schemas.microsoft.com/office/drawing/2014/main" id="{1D7ABF4A-92C8-44BA-AC4A-69DB612540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8436" y="1635475"/>
              <a:ext cx="0" cy="1636586"/>
            </a:xfrm>
            <a:prstGeom prst="line">
              <a:avLst/>
            </a:prstGeom>
            <a:noFill/>
            <a:ln w="6350">
              <a:solidFill>
                <a:srgbClr val="3BB6B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4" name="组合 22">
              <a:extLst>
                <a:ext uri="{FF2B5EF4-FFF2-40B4-BE49-F238E27FC236}">
                  <a16:creationId xmlns:a16="http://schemas.microsoft.com/office/drawing/2014/main" id="{BB952B69-B074-4CEA-8B6B-8AA97B35E6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26" y="459519"/>
              <a:ext cx="847344" cy="68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5">
            <a:extLst>
              <a:ext uri="{FF2B5EF4-FFF2-40B4-BE49-F238E27FC236}">
                <a16:creationId xmlns:a16="http://schemas.microsoft.com/office/drawing/2014/main" id="{93AF7048-4FB9-4474-BE10-38E6F539508B}"/>
              </a:ext>
            </a:extLst>
          </p:cNvPr>
          <p:cNvSpPr txBox="1">
            <a:spLocks/>
          </p:cNvSpPr>
          <p:nvPr/>
        </p:nvSpPr>
        <p:spPr>
          <a:xfrm>
            <a:off x="1028700" y="80803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實習期間，如面臨多位職場主管指令衝突或多個指令時，應如何處理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直排文字版面配置區 6">
            <a:extLst>
              <a:ext uri="{FF2B5EF4-FFF2-40B4-BE49-F238E27FC236}">
                <a16:creationId xmlns:a16="http://schemas.microsoft.com/office/drawing/2014/main" id="{9D75836A-AE5B-416A-94C5-EBD0B6678627}"/>
              </a:ext>
            </a:extLst>
          </p:cNvPr>
          <p:cNvSpPr txBox="1">
            <a:spLocks/>
          </p:cNvSpPr>
          <p:nvPr/>
        </p:nvSpPr>
        <p:spPr>
          <a:xfrm>
            <a:off x="838200" y="2022474"/>
            <a:ext cx="10515600" cy="42153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仔細判斷各個指令之緊急性，較緊急事件應優先處理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25780" indent="-457200"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馬上告知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實習單位主管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處理事項之緊急情況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，注意說明的過程，盡量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使主管明白理解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，避免主管產生負面評價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525780" indent="-457200"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代替拒絕，以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積極協調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代替抱怨及不滿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solidFill>
                <a:srgbClr val="CC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endParaRPr lang="en-US" altLang="zh-TW" dirty="0">
              <a:solidFill>
                <a:srgbClr val="CC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如經常會面臨同時接收多個指令之情況，建議以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的態度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實習單位主管，應該如何聽取指令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標題 5">
            <a:extLst>
              <a:ext uri="{FF2B5EF4-FFF2-40B4-BE49-F238E27FC236}">
                <a16:creationId xmlns:a16="http://schemas.microsoft.com/office/drawing/2014/main" id="{77C446C5-08CD-40C5-A47E-2C0DA446342D}"/>
              </a:ext>
            </a:extLst>
          </p:cNvPr>
          <p:cNvSpPr txBox="1">
            <a:spLocks/>
          </p:cNvSpPr>
          <p:nvPr/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5963" indent="-715963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實習期間如有遭遇主管利用職權壓迫或騷擾之情事，應如何處理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直排文字版面配置區 6">
            <a:extLst>
              <a:ext uri="{FF2B5EF4-FFF2-40B4-BE49-F238E27FC236}">
                <a16:creationId xmlns:a16="http://schemas.microsoft.com/office/drawing/2014/main" id="{749D1A7B-2007-4E40-8327-DAC75077FB31}"/>
              </a:ext>
            </a:extLst>
          </p:cNvPr>
          <p:cNvSpPr txBox="1">
            <a:spLocks/>
          </p:cNvSpPr>
          <p:nvPr/>
        </p:nvSpPr>
        <p:spPr>
          <a:xfrm>
            <a:off x="952500" y="2235200"/>
            <a:ext cx="10515600" cy="39417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lnSpc>
                <a:spcPct val="150000"/>
              </a:lnSpc>
              <a:buClr>
                <a:srgbClr val="6600FF"/>
              </a:buClr>
              <a:buSzPct val="100000"/>
              <a:buFont typeface="Wingdings" panose="05000000000000000000" pitchFamily="2" charset="2"/>
              <a:buChar char="p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實習期間如有遭遇主管利用職權壓迫或騷擾之情事應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力求鎮定</a:t>
            </a:r>
            <a:r>
              <a:rPr lang="zh-TW" altLang="en-US" dirty="0">
                <a:solidFill>
                  <a:srgbClr val="CC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不做當面情緒對抗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，應循正當管道處理。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50000"/>
              </a:lnSpc>
              <a:buClr>
                <a:srgbClr val="6600FF"/>
              </a:buClr>
              <a:buSzPct val="100000"/>
              <a:buFont typeface="Wingdings" panose="05000000000000000000" pitchFamily="2" charset="2"/>
              <a:buChar char="p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向人事部門申訴專線（信箱）或上層部門主管報告，並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立即通知家長或學校協助協調與解決方案。</a:t>
            </a:r>
            <a:endParaRPr lang="en-US" altLang="zh-TW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5">
            <a:extLst>
              <a:ext uri="{FF2B5EF4-FFF2-40B4-BE49-F238E27FC236}">
                <a16:creationId xmlns:a16="http://schemas.microsoft.com/office/drawing/2014/main" id="{1A18EE8C-78C0-4384-9CCE-ED0DAA857C9E}"/>
              </a:ext>
            </a:extLst>
          </p:cNvPr>
          <p:cNvSpPr txBox="1">
            <a:spLocks/>
          </p:cNvSpPr>
          <p:nvPr/>
        </p:nvSpPr>
        <p:spPr>
          <a:xfrm>
            <a:off x="838200" y="736600"/>
            <a:ext cx="10515600" cy="9540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5963" indent="-715963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實習期間，如發生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職場性騷擾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情形，應如何處理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21" name="直排文字版面配置區 6">
            <a:extLst>
              <a:ext uri="{FF2B5EF4-FFF2-40B4-BE49-F238E27FC236}">
                <a16:creationId xmlns:a16="http://schemas.microsoft.com/office/drawing/2014/main" id="{66C326BA-DB0D-4BB7-972B-DF9870A17B4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9452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何謂性騷擾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：凡是使自己感到不舒服，無論是口頭、眼神、身體接觸等動作皆屬之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/>
            </a:pP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處理步驟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463" indent="11113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+mj-lt"/>
              <a:buAutoNum type="alphaLcPeriod"/>
            </a:pP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詳記人、事、時、地、物</a:t>
            </a:r>
            <a:endParaRPr lang="en-US" altLang="zh-TW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268288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+mj-lt"/>
              <a:buAutoNum type="alphaL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立即告知他人，至少要有一位第三者知道，以便事後“舉證”處理之有利性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268288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+mj-lt"/>
              <a:buAutoNum type="alphaL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告知實習單位主管、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通報輔導老師及系辦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solidFill>
                <a:srgbClr val="CC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3"/>
            </a:pP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預防方式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：提高個人警覺性、避免單獨行動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3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3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3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3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lnSpc>
                <a:spcPct val="100000"/>
              </a:lnSpc>
              <a:spcBef>
                <a:spcPts val="600"/>
              </a:spcBef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3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>
            <a:extLst>
              <a:ext uri="{FF2B5EF4-FFF2-40B4-BE49-F238E27FC236}">
                <a16:creationId xmlns:a16="http://schemas.microsoft.com/office/drawing/2014/main" id="{0ECB8DA7-1AE7-43E6-8D2A-39EEE7638DF6}"/>
              </a:ext>
            </a:extLst>
          </p:cNvPr>
          <p:cNvSpPr txBox="1">
            <a:spLocks/>
          </p:cNvSpPr>
          <p:nvPr/>
        </p:nvSpPr>
        <p:spPr>
          <a:xfrm>
            <a:off x="1016000" y="12033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5963" indent="-715963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實習期間，如發生實習津貼及其他工作糾紛時，應如何處理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排文字版面配置區 6">
            <a:extLst>
              <a:ext uri="{FF2B5EF4-FFF2-40B4-BE49-F238E27FC236}">
                <a16:creationId xmlns:a16="http://schemas.microsoft.com/office/drawing/2014/main" id="{39A3F789-F1DB-45D5-96E7-68D99BBA2987}"/>
              </a:ext>
            </a:extLst>
          </p:cNvPr>
          <p:cNvSpPr txBox="1">
            <a:spLocks/>
          </p:cNvSpPr>
          <p:nvPr/>
        </p:nvSpPr>
        <p:spPr>
          <a:xfrm>
            <a:off x="1016000" y="2528888"/>
            <a:ext cx="10515600" cy="36480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150000"/>
              </a:lnSpc>
              <a:buClr>
                <a:srgbClr val="6600FF"/>
              </a:buClr>
              <a:buSzPct val="100000"/>
              <a:buFont typeface="Arial" panose="020B0604020202020204" pitchFamily="34" charset="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實習學生參與校外實習時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若發現實習單位有不當並損及其個人權益情況，有違背簽訂之實習合約書之情事或違反勞動基準法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簡稱 勞基法</a:t>
            </a:r>
            <a:r>
              <a:rPr lang="en-US" altLang="zh-TW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相關規定等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，向實習單位反應後仍無法獲得解決者，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應主動告知輔導老師及系辦協助處理。</a:t>
            </a:r>
            <a:endParaRPr lang="en-US" altLang="zh-TW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3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3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indent="-457200">
              <a:buClr>
                <a:srgbClr val="6600FF"/>
              </a:buClr>
              <a:buSzPct val="100000"/>
              <a:buFont typeface="Wingdings" panose="05000000000000000000" pitchFamily="2" charset="2"/>
              <a:buAutoNum type="circleNumWdWhitePlain" startAt="3"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9FFA2513-B684-4994-9FB3-8DDB7CB2EFA6}"/>
              </a:ext>
            </a:extLst>
          </p:cNvPr>
          <p:cNvSpPr txBox="1">
            <a:spLocks/>
          </p:cNvSpPr>
          <p:nvPr/>
        </p:nvSpPr>
        <p:spPr>
          <a:xfrm>
            <a:off x="838200" y="6445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緊急危機處理流程圖</a:t>
            </a:r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C9F6BB49-20AF-4FFA-89B2-686411163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013" y="1970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24E0B1E3-32EA-4C3D-AEE2-8C171A71FF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2757" y="1970087"/>
          <a:ext cx="10267121" cy="3739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3" imgW="8210430" imgH="3114888" progId="Visio.Drawing.15">
                  <p:embed/>
                </p:oleObj>
              </mc:Choice>
              <mc:Fallback>
                <p:oleObj name="Visio" r:id="rId3" imgW="8210430" imgH="3114888" progId="Visio.Drawing.15">
                  <p:embed/>
                  <p:pic>
                    <p:nvPicPr>
                      <p:cNvPr id="3" name="物件 2">
                        <a:extLst>
                          <a:ext uri="{FF2B5EF4-FFF2-40B4-BE49-F238E27FC236}">
                            <a16:creationId xmlns:a16="http://schemas.microsoft.com/office/drawing/2014/main" id="{24E0B1E3-32EA-4C3D-AEE2-8C171A71FF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757" y="1970087"/>
                        <a:ext cx="10267121" cy="3739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標題 1">
            <a:extLst>
              <a:ext uri="{FF2B5EF4-FFF2-40B4-BE49-F238E27FC236}">
                <a16:creationId xmlns:a16="http://schemas.microsoft.com/office/drawing/2014/main" id="{3DDC33E3-00F5-430A-A963-086EE984CB2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畢業門檻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內容版面配置區 2">
            <a:extLst>
              <a:ext uri="{FF2B5EF4-FFF2-40B4-BE49-F238E27FC236}">
                <a16:creationId xmlns:a16="http://schemas.microsoft.com/office/drawing/2014/main" id="{2D0F5B95-76D0-4A3D-9578-9B2F586DB5A5}"/>
              </a:ext>
            </a:extLst>
          </p:cNvPr>
          <p:cNvSpPr txBox="1">
            <a:spLocks/>
          </p:cNvSpPr>
          <p:nvPr/>
        </p:nvSpPr>
        <p:spPr>
          <a:xfrm>
            <a:off x="1019175" y="1560648"/>
            <a:ext cx="10683240" cy="49322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包括通識必修科目（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學分）、專業必修科目（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59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學分）及選修科目（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學分），於畢業前應修畢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學分始能畢業。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詳細內容請參閱各學年度入學之課程科目表及備註。</a:t>
            </a:r>
            <a:endPara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畢業門檻（請參閱本系畢業門檻實施及補救措施要點）：</a:t>
            </a: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符合英文畢業門檻。</a:t>
            </a: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服務學習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小時門檻（須於三上學期結束前完成）。</a:t>
            </a: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取得初級緊急救護技術員證照。</a:t>
            </a: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取得「觀光旅運產業」或「綠色休閒產業」或「特殊休閒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觀光產業」之相關證照至少一張。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">
            <a:extLst>
              <a:ext uri="{FF2B5EF4-FFF2-40B4-BE49-F238E27FC236}">
                <a16:creationId xmlns:a16="http://schemas.microsoft.com/office/drawing/2014/main" id="{CB9EC7FB-7BB5-46CB-8522-A3B8700BA82E}"/>
              </a:ext>
            </a:extLst>
          </p:cNvPr>
          <p:cNvSpPr txBox="1">
            <a:spLocks/>
          </p:cNvSpPr>
          <p:nvPr/>
        </p:nvSpPr>
        <p:spPr>
          <a:xfrm>
            <a:off x="5743260" y="3429000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sz="4000" b="1" kern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祝福大家實習順利</a:t>
            </a:r>
            <a:r>
              <a:rPr lang="en-US" altLang="zh-TW" sz="4000" b="1" kern="12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</a:t>
            </a:r>
            <a:endParaRPr lang="zh-TW" altLang="en-US" sz="4000" b="1" kern="12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7F14197-4BF7-4DC2-8BD6-7F4EC3A4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333040"/>
            <a:ext cx="414176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實習學分數與成績計算方式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154083" y="2133849"/>
            <a:ext cx="10058399" cy="3526722"/>
          </a:xfrm>
        </p:spPr>
        <p:txBody>
          <a:bodyPr>
            <a:normAutofit/>
          </a:bodyPr>
          <a:lstStyle/>
          <a:p>
            <a:pPr marL="365760" indent="-2834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「校外實習」課程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學期，須達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720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760" indent="-2834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760" indent="-2834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</a:t>
            </a:r>
            <a:r>
              <a:rPr lang="zh-TW" altLang="en-US" sz="2800" dirty="0"/>
              <a:t>計算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96646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dirty="0"/>
              <a:t>實習輔導老師訪視輔導及返校出席考核 </a:t>
            </a:r>
            <a:r>
              <a:rPr lang="en-US" altLang="zh-TW" sz="2800" dirty="0"/>
              <a:t>(30%)</a:t>
            </a:r>
            <a:r>
              <a:rPr lang="zh-TW" altLang="en-US" sz="2800" dirty="0"/>
              <a:t>。</a:t>
            </a:r>
            <a:endParaRPr lang="zh-TW" altLang="en-US" sz="2600" dirty="0"/>
          </a:p>
          <a:p>
            <a:pPr marL="596646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dirty="0"/>
              <a:t>實習月誌</a:t>
            </a:r>
            <a:r>
              <a:rPr lang="en-US" altLang="zh-TW" sz="2800" dirty="0"/>
              <a:t>(10%)</a:t>
            </a:r>
            <a:r>
              <a:rPr lang="zh-TW" altLang="en-US" sz="2800" dirty="0"/>
              <a:t>、期中報告</a:t>
            </a:r>
            <a:r>
              <a:rPr lang="en-US" altLang="zh-TW" sz="2800" dirty="0"/>
              <a:t>(10%)</a:t>
            </a:r>
            <a:r>
              <a:rPr lang="zh-TW" altLang="en-US" sz="2800" dirty="0"/>
              <a:t>、期末報告</a:t>
            </a:r>
            <a:r>
              <a:rPr lang="en-US" altLang="zh-TW" sz="2800" dirty="0"/>
              <a:t>/</a:t>
            </a:r>
            <a:r>
              <a:rPr lang="zh-TW" altLang="en-US" sz="2800" dirty="0"/>
              <a:t>成果報告</a:t>
            </a:r>
            <a:r>
              <a:rPr lang="en-US" altLang="zh-TW" sz="2800" dirty="0"/>
              <a:t>(10%)</a:t>
            </a:r>
            <a:r>
              <a:rPr lang="zh-TW" altLang="en-US" sz="2800" dirty="0"/>
              <a:t>、實習計畫評核</a:t>
            </a:r>
            <a:r>
              <a:rPr lang="en-US" altLang="zh-TW" sz="2800" dirty="0"/>
              <a:t>(10%)</a:t>
            </a:r>
            <a:r>
              <a:rPr lang="zh-TW" altLang="en-US" sz="2800" dirty="0"/>
              <a:t>，共計</a:t>
            </a:r>
            <a:r>
              <a:rPr lang="en-US" altLang="zh-TW" sz="2800" dirty="0"/>
              <a:t>40%</a:t>
            </a:r>
            <a:r>
              <a:rPr lang="zh-TW" altLang="en-US" sz="2800" dirty="0"/>
              <a:t>。</a:t>
            </a:r>
          </a:p>
          <a:p>
            <a:pPr marL="596646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sz="2800" dirty="0"/>
              <a:t>實習表現及出勤之考核成績 </a:t>
            </a:r>
            <a:r>
              <a:rPr lang="en-US" altLang="zh-TW" sz="2800" dirty="0"/>
              <a:t>(</a:t>
            </a:r>
            <a:r>
              <a:rPr lang="zh-TW" altLang="en-US" sz="2800" dirty="0"/>
              <a:t>由實習單位於期末提供，</a:t>
            </a:r>
            <a:r>
              <a:rPr lang="en-US" altLang="zh-TW" sz="2800" dirty="0"/>
              <a:t>30%)</a:t>
            </a:r>
            <a:r>
              <a:rPr lang="zh-TW" altLang="en-US" sz="2800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90CD9-9E2E-4E84-A18F-00B4A7E09CB7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489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實習輔導老師輔導機制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97280" y="2068059"/>
            <a:ext cx="1005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每學期至少一次實體訪視，搭配不定時以通訊軟體或電話做為溝通管道。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了解學生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協助學生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的問題因應。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66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標題 1">
            <a:extLst>
              <a:ext uri="{FF2B5EF4-FFF2-40B4-BE49-F238E27FC236}">
                <a16:creationId xmlns:a16="http://schemas.microsoft.com/office/drawing/2014/main" id="{FF00A2B9-8D99-4C90-B602-779192AD6C26}"/>
              </a:ext>
            </a:extLst>
          </p:cNvPr>
          <p:cNvSpPr txBox="1">
            <a:spLocks/>
          </p:cNvSpPr>
          <p:nvPr/>
        </p:nvSpPr>
        <p:spPr>
          <a:xfrm>
            <a:off x="838200" y="622300"/>
            <a:ext cx="10515600" cy="954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實習期間作業</a:t>
            </a:r>
          </a:p>
        </p:txBody>
      </p:sp>
      <p:sp>
        <p:nvSpPr>
          <p:cNvPr id="42" name="內容預留位置 9">
            <a:extLst>
              <a:ext uri="{FF2B5EF4-FFF2-40B4-BE49-F238E27FC236}">
                <a16:creationId xmlns:a16="http://schemas.microsoft.com/office/drawing/2014/main" id="{EC9DF4E8-24DD-41C1-B2DE-4E3822152CA5}"/>
              </a:ext>
            </a:extLst>
          </p:cNvPr>
          <p:cNvSpPr txBox="1">
            <a:spLocks/>
          </p:cNvSpPr>
          <p:nvPr/>
        </p:nvSpPr>
        <p:spPr>
          <a:xfrm>
            <a:off x="977900" y="1736725"/>
            <a:ext cx="10515600" cy="449897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每月撰寫一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r>
              <a:rPr lang="zh-TW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實習月誌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150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當週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各繳交一次實習心得報告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(3,000</a:t>
            </a:r>
            <a:r>
              <a:rPr lang="zh-TW" altLang="en-US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實習心得報告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以電子檔形式上傳至</a:t>
            </a:r>
            <a:r>
              <a:rPr lang="en-US" altLang="zh-TW" u="sng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iclass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實習課程作業繳交區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月誌於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完成實習第一個月起開始撰寫 </a:t>
            </a:r>
            <a:r>
              <a:rPr lang="en-US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u="sng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r>
              <a:rPr lang="en-US" altLang="zh-TW" u="sng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u="sng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zh-TW" altLang="en-US" u="sng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為繳交期限</a:t>
            </a:r>
            <a:r>
              <a:rPr lang="en-US" altLang="zh-TW" u="sng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作業標題及檔案名稱</a:t>
            </a:r>
            <a:r>
              <a:rPr lang="zh-TW" altLang="zh-TW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請註明</a:t>
            </a:r>
            <a:r>
              <a:rPr lang="zh-TW" altLang="zh-TW" u="sng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學號、姓名</a:t>
            </a:r>
            <a:endParaRPr lang="en-US" altLang="zh-TW" u="sng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C29965D-B1F2-4404-A756-8C19F92B1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7" b="7968"/>
          <a:stretch/>
        </p:blipFill>
        <p:spPr>
          <a:xfrm>
            <a:off x="0" y="0"/>
            <a:ext cx="7501054" cy="4146925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C152E1C8-59EC-4AAE-8523-D85876802931}"/>
              </a:ext>
            </a:extLst>
          </p:cNvPr>
          <p:cNvSpPr/>
          <p:nvPr/>
        </p:nvSpPr>
        <p:spPr>
          <a:xfrm>
            <a:off x="3412273" y="3766782"/>
            <a:ext cx="735981" cy="380143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716E4A-41D6-4854-9377-B9FD85E5F6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96" b="70920"/>
          <a:stretch/>
        </p:blipFill>
        <p:spPr>
          <a:xfrm>
            <a:off x="4783495" y="3525916"/>
            <a:ext cx="7659013" cy="745967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AE034F5D-D370-4887-B395-18F9E41FB7AD}"/>
              </a:ext>
            </a:extLst>
          </p:cNvPr>
          <p:cNvSpPr/>
          <p:nvPr/>
        </p:nvSpPr>
        <p:spPr>
          <a:xfrm>
            <a:off x="3978322" y="4435522"/>
            <a:ext cx="735981" cy="32754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2402C89A-0F21-48DD-9E90-45A7DE8BFD78}"/>
              </a:ext>
            </a:extLst>
          </p:cNvPr>
          <p:cNvSpPr/>
          <p:nvPr/>
        </p:nvSpPr>
        <p:spPr>
          <a:xfrm>
            <a:off x="6834265" y="3604000"/>
            <a:ext cx="1224738" cy="380143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156F383-EAD5-4B90-B740-F080ACDB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495" y="4396841"/>
            <a:ext cx="7501053" cy="10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5" y="230575"/>
            <a:ext cx="4986582" cy="63968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3F46BA3-A49F-4AC2-AB71-90DCEDA05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34" y="230575"/>
            <a:ext cx="4324382" cy="63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>
            <a:extLst>
              <a:ext uri="{FF2B5EF4-FFF2-40B4-BE49-F238E27FC236}">
                <a16:creationId xmlns:a16="http://schemas.microsoft.com/office/drawing/2014/main" id="{02B27334-4290-41B0-99A4-526306FAADF9}"/>
              </a:ext>
            </a:extLst>
          </p:cNvPr>
          <p:cNvSpPr txBox="1">
            <a:spLocks/>
          </p:cNvSpPr>
          <p:nvPr/>
        </p:nvSpPr>
        <p:spPr>
          <a:xfrm>
            <a:off x="838200" y="622300"/>
            <a:ext cx="10515600" cy="954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期末報告</a:t>
            </a:r>
          </a:p>
        </p:txBody>
      </p:sp>
      <p:graphicFrame>
        <p:nvGraphicFramePr>
          <p:cNvPr id="12" name="內容預留位置 8" descr="依序顯示 3 個群組的垂直方塊清單圖表，每個群組下方都有各自的項目符號">
            <a:extLst>
              <a:ext uri="{FF2B5EF4-FFF2-40B4-BE49-F238E27FC236}">
                <a16:creationId xmlns:a16="http://schemas.microsoft.com/office/drawing/2014/main" id="{6A908BD1-E8A6-4C95-BDC9-1FB4A82FFB64}"/>
              </a:ext>
            </a:extLst>
          </p:cNvPr>
          <p:cNvGraphicFramePr>
            <a:graphicFrameLocks/>
          </p:cNvGraphicFramePr>
          <p:nvPr/>
        </p:nvGraphicFramePr>
        <p:xfrm>
          <a:off x="838200" y="1952298"/>
          <a:ext cx="5424055" cy="4686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文字方塊 12">
            <a:extLst>
              <a:ext uri="{FF2B5EF4-FFF2-40B4-BE49-F238E27FC236}">
                <a16:creationId xmlns:a16="http://schemas.microsoft.com/office/drawing/2014/main" id="{5745D1E2-9916-4E63-90E3-7AA79EC6995E}"/>
              </a:ext>
            </a:extLst>
          </p:cNvPr>
          <p:cNvSpPr txBox="1"/>
          <p:nvPr/>
        </p:nvSpPr>
        <p:spPr>
          <a:xfrm>
            <a:off x="838199" y="1429078"/>
            <a:ext cx="5424055" cy="523220"/>
          </a:xfrm>
          <a:prstGeom prst="rect">
            <a:avLst/>
          </a:prstGeom>
          <a:solidFill>
            <a:srgbClr val="A1C7F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期中實習心得報告</a:t>
            </a:r>
          </a:p>
        </p:txBody>
      </p:sp>
      <p:graphicFrame>
        <p:nvGraphicFramePr>
          <p:cNvPr id="14" name="內容預留位置 8" descr="依序顯示 3 個群組的垂直方塊清單圖表，每個群組下方都有各自的項目符號">
            <a:extLst>
              <a:ext uri="{FF2B5EF4-FFF2-40B4-BE49-F238E27FC236}">
                <a16:creationId xmlns:a16="http://schemas.microsoft.com/office/drawing/2014/main" id="{8CB6A4EB-C67C-4BB8-8E61-2661FED98B26}"/>
              </a:ext>
            </a:extLst>
          </p:cNvPr>
          <p:cNvGraphicFramePr>
            <a:graphicFrameLocks/>
          </p:cNvGraphicFramePr>
          <p:nvPr/>
        </p:nvGraphicFramePr>
        <p:xfrm>
          <a:off x="6449291" y="1952298"/>
          <a:ext cx="5424055" cy="323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文字方塊 14">
            <a:extLst>
              <a:ext uri="{FF2B5EF4-FFF2-40B4-BE49-F238E27FC236}">
                <a16:creationId xmlns:a16="http://schemas.microsoft.com/office/drawing/2014/main" id="{42A4A1A0-D922-498D-9EAD-9E20E93ABA27}"/>
              </a:ext>
            </a:extLst>
          </p:cNvPr>
          <p:cNvSpPr txBox="1"/>
          <p:nvPr/>
        </p:nvSpPr>
        <p:spPr>
          <a:xfrm>
            <a:off x="6449290" y="1429078"/>
            <a:ext cx="5424055" cy="523220"/>
          </a:xfrm>
          <a:prstGeom prst="rect">
            <a:avLst/>
          </a:prstGeom>
          <a:solidFill>
            <a:srgbClr val="A1C7F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期末實習心得報告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9"/>
          <p:cNvSpPr/>
          <p:nvPr/>
        </p:nvSpPr>
        <p:spPr bwMode="auto">
          <a:xfrm>
            <a:off x="1476375" y="2495550"/>
            <a:ext cx="2527300" cy="1274763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1336 h 21600"/>
              <a:gd name="T4" fmla="*/ 0 w 21600"/>
              <a:gd name="T5" fmla="*/ 1274763 h 21600"/>
              <a:gd name="T6" fmla="*/ 2169851 w 21600"/>
              <a:gd name="T7" fmla="*/ 1274763 h 21600"/>
              <a:gd name="T8" fmla="*/ 2527300 w 21600"/>
              <a:gd name="T9" fmla="*/ 647001 h 21600"/>
              <a:gd name="T10" fmla="*/ 2184593 w 21600"/>
              <a:gd name="T11" fmla="*/ 1062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6ED0D0"/>
          </a:solidFill>
          <a:ln>
            <a:noFill/>
          </a:ln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Shape 542"/>
          <p:cNvSpPr/>
          <p:nvPr/>
        </p:nvSpPr>
        <p:spPr bwMode="auto">
          <a:xfrm>
            <a:off x="2441575" y="2895600"/>
            <a:ext cx="563563" cy="469900"/>
          </a:xfrm>
          <a:custGeom>
            <a:avLst/>
            <a:gdLst>
              <a:gd name="T0" fmla="*/ 556675 w 21600"/>
              <a:gd name="T1" fmla="*/ 311831 h 21600"/>
              <a:gd name="T2" fmla="*/ 563563 w 21600"/>
              <a:gd name="T3" fmla="*/ 446057 h 21600"/>
              <a:gd name="T4" fmla="*/ 540316 w 21600"/>
              <a:gd name="T5" fmla="*/ 469900 h 21600"/>
              <a:gd name="T6" fmla="*/ 406078 w 21600"/>
              <a:gd name="T7" fmla="*/ 463069 h 21600"/>
              <a:gd name="T8" fmla="*/ 399608 w 21600"/>
              <a:gd name="T9" fmla="*/ 328843 h 21600"/>
              <a:gd name="T10" fmla="*/ 422620 w 21600"/>
              <a:gd name="T11" fmla="*/ 305000 h 21600"/>
              <a:gd name="T12" fmla="*/ 464131 w 21600"/>
              <a:gd name="T13" fmla="*/ 258206 h 21600"/>
              <a:gd name="T14" fmla="*/ 299341 w 21600"/>
              <a:gd name="T15" fmla="*/ 252397 h 21600"/>
              <a:gd name="T16" fmla="*/ 340590 w 21600"/>
              <a:gd name="T17" fmla="*/ 305000 h 21600"/>
              <a:gd name="T18" fmla="*/ 363837 w 21600"/>
              <a:gd name="T19" fmla="*/ 328843 h 21600"/>
              <a:gd name="T20" fmla="*/ 356949 w 21600"/>
              <a:gd name="T21" fmla="*/ 463069 h 21600"/>
              <a:gd name="T22" fmla="*/ 222894 w 21600"/>
              <a:gd name="T23" fmla="*/ 469900 h 21600"/>
              <a:gd name="T24" fmla="*/ 199647 w 21600"/>
              <a:gd name="T25" fmla="*/ 446057 h 21600"/>
              <a:gd name="T26" fmla="*/ 206483 w 21600"/>
              <a:gd name="T27" fmla="*/ 311831 h 21600"/>
              <a:gd name="T28" fmla="*/ 264144 w 21600"/>
              <a:gd name="T29" fmla="*/ 305000 h 21600"/>
              <a:gd name="T30" fmla="*/ 105825 w 21600"/>
              <a:gd name="T31" fmla="*/ 252397 h 21600"/>
              <a:gd name="T32" fmla="*/ 99693 w 21600"/>
              <a:gd name="T33" fmla="*/ 305000 h 21600"/>
              <a:gd name="T34" fmla="*/ 157954 w 21600"/>
              <a:gd name="T35" fmla="*/ 311831 h 21600"/>
              <a:gd name="T36" fmla="*/ 164790 w 21600"/>
              <a:gd name="T37" fmla="*/ 446057 h 21600"/>
              <a:gd name="T38" fmla="*/ 140943 w 21600"/>
              <a:gd name="T39" fmla="*/ 469900 h 21600"/>
              <a:gd name="T40" fmla="*/ 6836 w 21600"/>
              <a:gd name="T41" fmla="*/ 463069 h 21600"/>
              <a:gd name="T42" fmla="*/ 0 w 21600"/>
              <a:gd name="T43" fmla="*/ 328843 h 21600"/>
              <a:gd name="T44" fmla="*/ 23821 w 21600"/>
              <a:gd name="T45" fmla="*/ 305000 h 21600"/>
              <a:gd name="T46" fmla="*/ 64497 w 21600"/>
              <a:gd name="T47" fmla="*/ 258206 h 21600"/>
              <a:gd name="T48" fmla="*/ 105772 w 21600"/>
              <a:gd name="T49" fmla="*/ 217503 h 21600"/>
              <a:gd name="T50" fmla="*/ 264092 w 21600"/>
              <a:gd name="T51" fmla="*/ 164269 h 21600"/>
              <a:gd name="T52" fmla="*/ 206431 w 21600"/>
              <a:gd name="T53" fmla="*/ 157678 h 21600"/>
              <a:gd name="T54" fmla="*/ 199595 w 21600"/>
              <a:gd name="T55" fmla="*/ 23190 h 21600"/>
              <a:gd name="T56" fmla="*/ 222842 w 21600"/>
              <a:gd name="T57" fmla="*/ 0 h 21600"/>
              <a:gd name="T58" fmla="*/ 356897 w 21600"/>
              <a:gd name="T59" fmla="*/ 6831 h 21600"/>
              <a:gd name="T60" fmla="*/ 363785 w 21600"/>
              <a:gd name="T61" fmla="*/ 141057 h 21600"/>
              <a:gd name="T62" fmla="*/ 340538 w 21600"/>
              <a:gd name="T63" fmla="*/ 164269 h 21600"/>
              <a:gd name="T64" fmla="*/ 299288 w 21600"/>
              <a:gd name="T65" fmla="*/ 217503 h 21600"/>
              <a:gd name="T66" fmla="*/ 486673 w 21600"/>
              <a:gd name="T67" fmla="*/ 229272 h 21600"/>
              <a:gd name="T68" fmla="*/ 498936 w 21600"/>
              <a:gd name="T69" fmla="*/ 305000 h 21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600" h="21600" extrusionOk="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Shape 544"/>
          <p:cNvSpPr/>
          <p:nvPr/>
        </p:nvSpPr>
        <p:spPr bwMode="auto">
          <a:xfrm>
            <a:off x="3702050" y="2493963"/>
            <a:ext cx="2528888" cy="1276350"/>
          </a:xfrm>
          <a:custGeom>
            <a:avLst/>
            <a:gdLst>
              <a:gd name="T0" fmla="*/ 5503 w 21600"/>
              <a:gd name="T1" fmla="*/ 0 h 21600"/>
              <a:gd name="T2" fmla="*/ 364933 w 21600"/>
              <a:gd name="T3" fmla="*/ 642134 h 21600"/>
              <a:gd name="T4" fmla="*/ 0 w 21600"/>
              <a:gd name="T5" fmla="*/ 1276350 h 21600"/>
              <a:gd name="T6" fmla="*/ 2171214 w 21600"/>
              <a:gd name="T7" fmla="*/ 1276350 h 21600"/>
              <a:gd name="T8" fmla="*/ 2528888 w 21600"/>
              <a:gd name="T9" fmla="*/ 647807 h 21600"/>
              <a:gd name="T10" fmla="*/ 2185966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BB6B7"/>
          </a:solidFill>
          <a:ln>
            <a:noFill/>
          </a:ln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Shape 547"/>
          <p:cNvSpPr/>
          <p:nvPr/>
        </p:nvSpPr>
        <p:spPr bwMode="auto">
          <a:xfrm>
            <a:off x="4695825" y="2890838"/>
            <a:ext cx="585788" cy="487362"/>
          </a:xfrm>
          <a:custGeom>
            <a:avLst/>
            <a:gdLst>
              <a:gd name="T0" fmla="*/ 360395 w 21600"/>
              <a:gd name="T1" fmla="*/ 174435 h 21600"/>
              <a:gd name="T2" fmla="*/ 327526 w 21600"/>
              <a:gd name="T3" fmla="*/ 243681 h 21600"/>
              <a:gd name="T4" fmla="*/ 334279 w 21600"/>
              <a:gd name="T5" fmla="*/ 311077 h 21600"/>
              <a:gd name="T6" fmla="*/ 282778 w 21600"/>
              <a:gd name="T7" fmla="*/ 352119 h 21600"/>
              <a:gd name="T8" fmla="*/ 221813 w 21600"/>
              <a:gd name="T9" fmla="*/ 349186 h 21600"/>
              <a:gd name="T10" fmla="*/ 151735 w 21600"/>
              <a:gd name="T11" fmla="*/ 382308 h 21600"/>
              <a:gd name="T12" fmla="*/ 99448 w 21600"/>
              <a:gd name="T13" fmla="*/ 340838 h 21600"/>
              <a:gd name="T14" fmla="*/ 40788 w 21600"/>
              <a:gd name="T15" fmla="*/ 320260 h 21600"/>
              <a:gd name="T16" fmla="*/ 62620 w 21600"/>
              <a:gd name="T17" fmla="*/ 272359 h 21600"/>
              <a:gd name="T18" fmla="*/ 0 w 21600"/>
              <a:gd name="T19" fmla="*/ 232399 h 21600"/>
              <a:gd name="T20" fmla="*/ 51311 w 21600"/>
              <a:gd name="T21" fmla="*/ 166199 h 21600"/>
              <a:gd name="T22" fmla="*/ 39514 w 21600"/>
              <a:gd name="T23" fmla="*/ 90455 h 21600"/>
              <a:gd name="T24" fmla="*/ 97035 w 21600"/>
              <a:gd name="T25" fmla="*/ 67847 h 21600"/>
              <a:gd name="T26" fmla="*/ 148156 w 21600"/>
              <a:gd name="T27" fmla="*/ 44404 h 21600"/>
              <a:gd name="T28" fmla="*/ 219074 w 21600"/>
              <a:gd name="T29" fmla="*/ 44404 h 21600"/>
              <a:gd name="T30" fmla="*/ 286602 w 21600"/>
              <a:gd name="T31" fmla="*/ 55866 h 21600"/>
              <a:gd name="T32" fmla="*/ 333655 w 21600"/>
              <a:gd name="T33" fmla="*/ 99435 h 21600"/>
              <a:gd name="T34" fmla="*/ 183899 w 21600"/>
              <a:gd name="T35" fmla="*/ 260490 h 21600"/>
              <a:gd name="T36" fmla="*/ 234641 w 21600"/>
              <a:gd name="T37" fmla="*/ 184115 h 21600"/>
              <a:gd name="T38" fmla="*/ 128304 w 21600"/>
              <a:gd name="T39" fmla="*/ 205572 h 21600"/>
              <a:gd name="T40" fmla="*/ 555848 w 21600"/>
              <a:gd name="T41" fmla="*/ 382489 h 21600"/>
              <a:gd name="T42" fmla="*/ 564987 w 21600"/>
              <a:gd name="T43" fmla="*/ 431879 h 21600"/>
              <a:gd name="T44" fmla="*/ 520673 w 21600"/>
              <a:gd name="T45" fmla="*/ 473102 h 21600"/>
              <a:gd name="T46" fmla="*/ 471153 w 21600"/>
              <a:gd name="T47" fmla="*/ 459339 h 21600"/>
              <a:gd name="T48" fmla="*/ 443707 w 21600"/>
              <a:gd name="T49" fmla="*/ 485061 h 21600"/>
              <a:gd name="T50" fmla="*/ 402404 w 21600"/>
              <a:gd name="T51" fmla="*/ 436708 h 21600"/>
              <a:gd name="T52" fmla="*/ 354917 w 21600"/>
              <a:gd name="T53" fmla="*/ 420598 h 21600"/>
              <a:gd name="T54" fmla="*/ 340408 w 21600"/>
              <a:gd name="T55" fmla="*/ 362949 h 21600"/>
              <a:gd name="T56" fmla="*/ 373874 w 21600"/>
              <a:gd name="T57" fmla="*/ 336686 h 21600"/>
              <a:gd name="T58" fmla="*/ 361805 w 21600"/>
              <a:gd name="T59" fmla="*/ 298035 h 21600"/>
              <a:gd name="T60" fmla="*/ 406092 w 21600"/>
              <a:gd name="T61" fmla="*/ 257444 h 21600"/>
              <a:gd name="T62" fmla="*/ 454989 w 21600"/>
              <a:gd name="T63" fmla="*/ 271140 h 21600"/>
              <a:gd name="T64" fmla="*/ 482814 w 21600"/>
              <a:gd name="T65" fmla="*/ 245283 h 21600"/>
              <a:gd name="T66" fmla="*/ 524307 w 21600"/>
              <a:gd name="T67" fmla="*/ 293703 h 21600"/>
              <a:gd name="T68" fmla="*/ 575076 w 21600"/>
              <a:gd name="T69" fmla="*/ 317959 h 21600"/>
              <a:gd name="T70" fmla="*/ 572635 w 21600"/>
              <a:gd name="T71" fmla="*/ 376013 h 21600"/>
              <a:gd name="T72" fmla="*/ 549339 w 21600"/>
              <a:gd name="T73" fmla="*/ 161168 h 21600"/>
              <a:gd name="T74" fmla="*/ 536647 w 21600"/>
              <a:gd name="T75" fmla="*/ 199976 h 21600"/>
              <a:gd name="T76" fmla="*/ 495859 w 21600"/>
              <a:gd name="T77" fmla="*/ 197810 h 21600"/>
              <a:gd name="T78" fmla="*/ 466244 w 21600"/>
              <a:gd name="T79" fmla="*/ 199976 h 21600"/>
              <a:gd name="T80" fmla="*/ 425429 w 21600"/>
              <a:gd name="T81" fmla="*/ 206926 h 21600"/>
              <a:gd name="T82" fmla="*/ 408452 w 21600"/>
              <a:gd name="T83" fmla="*/ 171005 h 21600"/>
              <a:gd name="T84" fmla="*/ 365385 w 21600"/>
              <a:gd name="T85" fmla="*/ 124413 h 21600"/>
              <a:gd name="T86" fmla="*/ 394105 w 21600"/>
              <a:gd name="T87" fmla="*/ 81430 h 21600"/>
              <a:gd name="T88" fmla="*/ 392315 w 21600"/>
              <a:gd name="T89" fmla="*/ 35740 h 21600"/>
              <a:gd name="T90" fmla="*/ 442107 w 21600"/>
              <a:gd name="T91" fmla="*/ 6679 h 21600"/>
              <a:gd name="T92" fmla="*/ 476305 w 21600"/>
              <a:gd name="T93" fmla="*/ 23195 h 21600"/>
              <a:gd name="T94" fmla="*/ 498598 w 21600"/>
              <a:gd name="T95" fmla="*/ 0 h 21600"/>
              <a:gd name="T96" fmla="*/ 546844 w 21600"/>
              <a:gd name="T97" fmla="*/ 30957 h 21600"/>
              <a:gd name="T98" fmla="*/ 574425 w 21600"/>
              <a:gd name="T99" fmla="*/ 72946 h 21600"/>
              <a:gd name="T100" fmla="*/ 573204 w 21600"/>
              <a:gd name="T101" fmla="*/ 133912 h 21600"/>
              <a:gd name="T102" fmla="*/ 463234 w 21600"/>
              <a:gd name="T103" fmla="*/ 401668 h 21600"/>
              <a:gd name="T104" fmla="*/ 437578 w 21600"/>
              <a:gd name="T105" fmla="*/ 339303 h 21600"/>
              <a:gd name="T106" fmla="*/ 498977 w 21600"/>
              <a:gd name="T107" fmla="*/ 132829 h 21600"/>
              <a:gd name="T108" fmla="*/ 441836 w 21600"/>
              <a:gd name="T109" fmla="*/ 108867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 extrusionOk="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Shape 549"/>
          <p:cNvSpPr/>
          <p:nvPr/>
        </p:nvSpPr>
        <p:spPr bwMode="auto">
          <a:xfrm>
            <a:off x="5932488" y="2493963"/>
            <a:ext cx="2527300" cy="1276350"/>
          </a:xfrm>
          <a:custGeom>
            <a:avLst/>
            <a:gdLst>
              <a:gd name="T0" fmla="*/ 5499 w 21600"/>
              <a:gd name="T1" fmla="*/ 0 h 21600"/>
              <a:gd name="T2" fmla="*/ 364703 w 21600"/>
              <a:gd name="T3" fmla="*/ 642134 h 21600"/>
              <a:gd name="T4" fmla="*/ 0 w 21600"/>
              <a:gd name="T5" fmla="*/ 1276350 h 21600"/>
              <a:gd name="T6" fmla="*/ 2169851 w 21600"/>
              <a:gd name="T7" fmla="*/ 1276350 h 21600"/>
              <a:gd name="T8" fmla="*/ 2527300 w 21600"/>
              <a:gd name="T9" fmla="*/ 647807 h 21600"/>
              <a:gd name="T10" fmla="*/ 2184593 w 21600"/>
              <a:gd name="T11" fmla="*/ 1064 h 21600"/>
              <a:gd name="T12" fmla="*/ 5499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6ED0D0"/>
          </a:solidFill>
          <a:ln>
            <a:noFill/>
          </a:ln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Shape 553"/>
          <p:cNvSpPr/>
          <p:nvPr/>
        </p:nvSpPr>
        <p:spPr bwMode="auto">
          <a:xfrm>
            <a:off x="6973888" y="2878138"/>
            <a:ext cx="584200" cy="488950"/>
          </a:xfrm>
          <a:custGeom>
            <a:avLst/>
            <a:gdLst>
              <a:gd name="T0" fmla="*/ 285501 w 21600"/>
              <a:gd name="T1" fmla="*/ 3509 h 21600"/>
              <a:gd name="T2" fmla="*/ 384571 w 21600"/>
              <a:gd name="T3" fmla="*/ 37645 h 21600"/>
              <a:gd name="T4" fmla="*/ 462167 w 21600"/>
              <a:gd name="T5" fmla="*/ 118367 h 21600"/>
              <a:gd name="T6" fmla="*/ 462167 w 21600"/>
              <a:gd name="T7" fmla="*/ 230033 h 21600"/>
              <a:gd name="T8" fmla="*/ 384571 w 21600"/>
              <a:gd name="T9" fmla="*/ 310551 h 21600"/>
              <a:gd name="T10" fmla="*/ 237061 w 21600"/>
              <a:gd name="T11" fmla="*/ 348535 h 21600"/>
              <a:gd name="T12" fmla="*/ 192894 w 21600"/>
              <a:gd name="T13" fmla="*/ 345389 h 21600"/>
              <a:gd name="T14" fmla="*/ 77407 w 21600"/>
              <a:gd name="T15" fmla="*/ 395755 h 21600"/>
              <a:gd name="T16" fmla="*/ 57095 w 21600"/>
              <a:gd name="T17" fmla="*/ 394601 h 21600"/>
              <a:gd name="T18" fmla="*/ 56527 w 21600"/>
              <a:gd name="T19" fmla="*/ 381947 h 21600"/>
              <a:gd name="T20" fmla="*/ 82762 w 21600"/>
              <a:gd name="T21" fmla="*/ 348535 h 21600"/>
              <a:gd name="T22" fmla="*/ 57419 w 21600"/>
              <a:gd name="T23" fmla="*/ 287620 h 21600"/>
              <a:gd name="T24" fmla="*/ 7438 w 21600"/>
              <a:gd name="T25" fmla="*/ 217832 h 21600"/>
              <a:gd name="T26" fmla="*/ 12171 w 21600"/>
              <a:gd name="T27" fmla="*/ 118570 h 21600"/>
              <a:gd name="T28" fmla="*/ 90524 w 21600"/>
              <a:gd name="T29" fmla="*/ 37645 h 21600"/>
              <a:gd name="T30" fmla="*/ 189378 w 21600"/>
              <a:gd name="T31" fmla="*/ 3395 h 21600"/>
              <a:gd name="T32" fmla="*/ 237061 w 21600"/>
              <a:gd name="T33" fmla="*/ 48895 h 21600"/>
              <a:gd name="T34" fmla="*/ 156598 w 21600"/>
              <a:gd name="T35" fmla="*/ 61549 h 21600"/>
              <a:gd name="T36" fmla="*/ 84222 w 21600"/>
              <a:gd name="T37" fmla="*/ 101887 h 21600"/>
              <a:gd name="T38" fmla="*/ 48764 w 21600"/>
              <a:gd name="T39" fmla="*/ 174370 h 21600"/>
              <a:gd name="T40" fmla="*/ 81599 w 21600"/>
              <a:gd name="T41" fmla="*/ 243524 h 21600"/>
              <a:gd name="T42" fmla="*/ 147808 w 21600"/>
              <a:gd name="T43" fmla="*/ 286986 h 21600"/>
              <a:gd name="T44" fmla="*/ 161061 w 21600"/>
              <a:gd name="T45" fmla="*/ 308084 h 21600"/>
              <a:gd name="T46" fmla="*/ 208094 w 21600"/>
              <a:gd name="T47" fmla="*/ 297716 h 21600"/>
              <a:gd name="T48" fmla="*/ 317524 w 21600"/>
              <a:gd name="T49" fmla="*/ 286986 h 21600"/>
              <a:gd name="T50" fmla="*/ 390035 w 21600"/>
              <a:gd name="T51" fmla="*/ 246286 h 21600"/>
              <a:gd name="T52" fmla="*/ 425682 w 21600"/>
              <a:gd name="T53" fmla="*/ 174370 h 21600"/>
              <a:gd name="T54" fmla="*/ 390035 w 21600"/>
              <a:gd name="T55" fmla="*/ 101887 h 21600"/>
              <a:gd name="T56" fmla="*/ 317524 w 21600"/>
              <a:gd name="T57" fmla="*/ 61571 h 21600"/>
              <a:gd name="T58" fmla="*/ 237061 w 21600"/>
              <a:gd name="T59" fmla="*/ 48895 h 21600"/>
              <a:gd name="T60" fmla="*/ 576681 w 21600"/>
              <a:gd name="T61" fmla="*/ 309487 h 21600"/>
              <a:gd name="T62" fmla="*/ 526727 w 21600"/>
              <a:gd name="T63" fmla="*/ 379095 h 21600"/>
              <a:gd name="T64" fmla="*/ 501438 w 21600"/>
              <a:gd name="T65" fmla="*/ 440055 h 21600"/>
              <a:gd name="T66" fmla="*/ 527673 w 21600"/>
              <a:gd name="T67" fmla="*/ 473806 h 21600"/>
              <a:gd name="T68" fmla="*/ 526727 w 21600"/>
              <a:gd name="T69" fmla="*/ 486641 h 21600"/>
              <a:gd name="T70" fmla="*/ 506144 w 21600"/>
              <a:gd name="T71" fmla="*/ 487298 h 21600"/>
              <a:gd name="T72" fmla="*/ 391306 w 21600"/>
              <a:gd name="T73" fmla="*/ 436931 h 21600"/>
              <a:gd name="T74" fmla="*/ 347058 w 21600"/>
              <a:gd name="T75" fmla="*/ 440055 h 21600"/>
              <a:gd name="T76" fmla="*/ 197790 w 21600"/>
              <a:gd name="T77" fmla="*/ 400486 h 21600"/>
              <a:gd name="T78" fmla="*/ 237061 w 21600"/>
              <a:gd name="T79" fmla="*/ 397476 h 21600"/>
              <a:gd name="T80" fmla="*/ 417487 w 21600"/>
              <a:gd name="T81" fmla="*/ 348015 h 21600"/>
              <a:gd name="T82" fmla="*/ 508903 w 21600"/>
              <a:gd name="T83" fmla="*/ 244792 h 21600"/>
              <a:gd name="T84" fmla="*/ 521101 w 21600"/>
              <a:gd name="T85" fmla="*/ 148677 h 21600"/>
              <a:gd name="T86" fmla="*/ 584200 w 21600"/>
              <a:gd name="T87" fmla="*/ 265889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 extrusionOk="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Shape 555"/>
          <p:cNvSpPr/>
          <p:nvPr/>
        </p:nvSpPr>
        <p:spPr bwMode="auto">
          <a:xfrm>
            <a:off x="8161338" y="2493963"/>
            <a:ext cx="2528887" cy="1276350"/>
          </a:xfrm>
          <a:custGeom>
            <a:avLst/>
            <a:gdLst>
              <a:gd name="T0" fmla="*/ 5503 w 21600"/>
              <a:gd name="T1" fmla="*/ 0 h 21600"/>
              <a:gd name="T2" fmla="*/ 364932 w 21600"/>
              <a:gd name="T3" fmla="*/ 642134 h 21600"/>
              <a:gd name="T4" fmla="*/ 0 w 21600"/>
              <a:gd name="T5" fmla="*/ 1276350 h 21600"/>
              <a:gd name="T6" fmla="*/ 2171213 w 21600"/>
              <a:gd name="T7" fmla="*/ 1276350 h 21600"/>
              <a:gd name="T8" fmla="*/ 2528887 w 21600"/>
              <a:gd name="T9" fmla="*/ 647807 h 21600"/>
              <a:gd name="T10" fmla="*/ 2185965 w 21600"/>
              <a:gd name="T11" fmla="*/ 1064 h 21600"/>
              <a:gd name="T12" fmla="*/ 5503 w 21600"/>
              <a:gd name="T13" fmla="*/ 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0" h="21600" extrusionOk="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3BB6B7"/>
          </a:solidFill>
          <a:ln>
            <a:noFill/>
          </a:ln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Shape 559"/>
          <p:cNvSpPr/>
          <p:nvPr/>
        </p:nvSpPr>
        <p:spPr bwMode="auto">
          <a:xfrm>
            <a:off x="9190038" y="2878138"/>
            <a:ext cx="573087" cy="479425"/>
          </a:xfrm>
          <a:custGeom>
            <a:avLst/>
            <a:gdLst>
              <a:gd name="T0" fmla="*/ 398110 w 21600"/>
              <a:gd name="T1" fmla="*/ 22617 h 21600"/>
              <a:gd name="T2" fmla="*/ 550668 w 21600"/>
              <a:gd name="T3" fmla="*/ 175878 h 21600"/>
              <a:gd name="T4" fmla="*/ 568683 w 21600"/>
              <a:gd name="T5" fmla="*/ 336219 h 21600"/>
              <a:gd name="T6" fmla="*/ 534934 w 21600"/>
              <a:gd name="T7" fmla="*/ 430661 h 21600"/>
              <a:gd name="T8" fmla="*/ 488981 w 21600"/>
              <a:gd name="T9" fmla="*/ 479425 h 21600"/>
              <a:gd name="T10" fmla="*/ 66170 w 21600"/>
              <a:gd name="T11" fmla="*/ 470547 h 21600"/>
              <a:gd name="T12" fmla="*/ 17246 w 21600"/>
              <a:gd name="T13" fmla="*/ 384850 h 21600"/>
              <a:gd name="T14" fmla="*/ 0 w 21600"/>
              <a:gd name="T15" fmla="*/ 287588 h 21600"/>
              <a:gd name="T16" fmla="*/ 83787 w 21600"/>
              <a:gd name="T17" fmla="*/ 84476 h 21600"/>
              <a:gd name="T18" fmla="*/ 286544 w 21600"/>
              <a:gd name="T19" fmla="*/ 0 h 21600"/>
              <a:gd name="T20" fmla="*/ 108833 w 21600"/>
              <a:gd name="T21" fmla="*/ 312958 h 21600"/>
              <a:gd name="T22" fmla="*/ 108701 w 21600"/>
              <a:gd name="T23" fmla="*/ 262396 h 21600"/>
              <a:gd name="T24" fmla="*/ 58397 w 21600"/>
              <a:gd name="T25" fmla="*/ 262396 h 21600"/>
              <a:gd name="T26" fmla="*/ 58397 w 21600"/>
              <a:gd name="T27" fmla="*/ 312958 h 21600"/>
              <a:gd name="T28" fmla="*/ 142953 w 21600"/>
              <a:gd name="T29" fmla="*/ 179895 h 21600"/>
              <a:gd name="T30" fmla="*/ 179249 w 21600"/>
              <a:gd name="T31" fmla="*/ 143539 h 21600"/>
              <a:gd name="T32" fmla="*/ 142953 w 21600"/>
              <a:gd name="T33" fmla="*/ 108004 h 21600"/>
              <a:gd name="T34" fmla="*/ 107295 w 21600"/>
              <a:gd name="T35" fmla="*/ 143539 h 21600"/>
              <a:gd name="T36" fmla="*/ 142953 w 21600"/>
              <a:gd name="T37" fmla="*/ 179895 h 21600"/>
              <a:gd name="T38" fmla="*/ 322972 w 21600"/>
              <a:gd name="T39" fmla="*/ 317242 h 21600"/>
              <a:gd name="T40" fmla="*/ 341252 w 21600"/>
              <a:gd name="T41" fmla="*/ 253141 h 21600"/>
              <a:gd name="T42" fmla="*/ 357410 w 21600"/>
              <a:gd name="T43" fmla="*/ 192436 h 21600"/>
              <a:gd name="T44" fmla="*/ 354996 w 21600"/>
              <a:gd name="T45" fmla="*/ 167066 h 21600"/>
              <a:gd name="T46" fmla="*/ 331807 w 21600"/>
              <a:gd name="T47" fmla="*/ 165535 h 21600"/>
              <a:gd name="T48" fmla="*/ 284050 w 21600"/>
              <a:gd name="T49" fmla="*/ 324011 h 21600"/>
              <a:gd name="T50" fmla="*/ 243111 w 21600"/>
              <a:gd name="T51" fmla="*/ 342234 h 21600"/>
              <a:gd name="T52" fmla="*/ 226502 w 21600"/>
              <a:gd name="T53" fmla="*/ 383629 h 21600"/>
              <a:gd name="T54" fmla="*/ 286544 w 21600"/>
              <a:gd name="T55" fmla="*/ 443646 h 21600"/>
              <a:gd name="T56" fmla="*/ 346585 w 21600"/>
              <a:gd name="T57" fmla="*/ 383629 h 21600"/>
              <a:gd name="T58" fmla="*/ 318249 w 21600"/>
              <a:gd name="T59" fmla="*/ 334110 h 21600"/>
              <a:gd name="T60" fmla="*/ 261259 w 21600"/>
              <a:gd name="T61" fmla="*/ 58730 h 21600"/>
              <a:gd name="T62" fmla="*/ 261259 w 21600"/>
              <a:gd name="T63" fmla="*/ 109358 h 21600"/>
              <a:gd name="T64" fmla="*/ 311828 w 21600"/>
              <a:gd name="T65" fmla="*/ 109358 h 21600"/>
              <a:gd name="T66" fmla="*/ 311828 w 21600"/>
              <a:gd name="T67" fmla="*/ 58730 h 21600"/>
              <a:gd name="T68" fmla="*/ 393838 w 21600"/>
              <a:gd name="T69" fmla="*/ 143539 h 21600"/>
              <a:gd name="T70" fmla="*/ 430134 w 21600"/>
              <a:gd name="T71" fmla="*/ 179252 h 21600"/>
              <a:gd name="T72" fmla="*/ 465792 w 21600"/>
              <a:gd name="T73" fmla="*/ 143539 h 21600"/>
              <a:gd name="T74" fmla="*/ 430134 w 21600"/>
              <a:gd name="T75" fmla="*/ 108004 h 21600"/>
              <a:gd name="T76" fmla="*/ 393838 w 21600"/>
              <a:gd name="T77" fmla="*/ 143539 h 21600"/>
              <a:gd name="T78" fmla="*/ 514690 w 21600"/>
              <a:gd name="T79" fmla="*/ 312958 h 21600"/>
              <a:gd name="T80" fmla="*/ 514690 w 21600"/>
              <a:gd name="T81" fmla="*/ 262396 h 21600"/>
              <a:gd name="T82" fmla="*/ 464254 w 21600"/>
              <a:gd name="T83" fmla="*/ 262396 h 21600"/>
              <a:gd name="T84" fmla="*/ 464254 w 21600"/>
              <a:gd name="T85" fmla="*/ 312958 h 2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9050" tIns="19050" rIns="19050" bIns="1905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03462" y="4001086"/>
            <a:ext cx="1166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分組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28638" y="3912384"/>
            <a:ext cx="171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找尋</a:t>
            </a:r>
            <a:endParaRPr kumimoji="0" lang="en-US" altLang="zh-TW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2793" y="3912384"/>
            <a:ext cx="116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擬訂報告主題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18177" y="3912970"/>
            <a:ext cx="1516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實習成果發表會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:a16="http://schemas.microsoft.com/office/drawing/2014/main" id="{33404DDA-016E-4DB9-8CE8-6DB4279708FB}"/>
              </a:ext>
            </a:extLst>
          </p:cNvPr>
          <p:cNvSpPr txBox="1">
            <a:spLocks/>
          </p:cNvSpPr>
          <p:nvPr/>
        </p:nvSpPr>
        <p:spPr>
          <a:xfrm>
            <a:off x="838200" y="622300"/>
            <a:ext cx="10515600" cy="954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第二學期之實習成果發表會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1232" y="286603"/>
            <a:ext cx="9874447" cy="1450757"/>
          </a:xfrm>
        </p:spPr>
        <p:txBody>
          <a:bodyPr>
            <a:normAutofit/>
          </a:bodyPr>
          <a:lstStyle/>
          <a:p>
            <a:r>
              <a:rPr lang="zh-TW" altLang="en-US" b="1" dirty="0"/>
              <a:t>實習經驗分享會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04686" y="1825625"/>
            <a:ext cx="9950993" cy="4351338"/>
          </a:xfrm>
        </p:spPr>
        <p:txBody>
          <a:bodyPr/>
          <a:lstStyle/>
          <a:p>
            <a:r>
              <a:rPr lang="zh-TW" altLang="en-US" sz="3600" dirty="0"/>
              <a:t>返</a:t>
            </a:r>
            <a:r>
              <a:rPr lang="zh-TW" altLang="zh-TW" sz="3600" dirty="0"/>
              <a:t>校與學弟妹分享實習經驗</a:t>
            </a:r>
            <a:endParaRPr lang="en-US" altLang="zh-TW" sz="3600" dirty="0"/>
          </a:p>
          <a:p>
            <a:pPr lvl="1"/>
            <a:r>
              <a:rPr lang="zh-TW" altLang="zh-TW" sz="3400" dirty="0"/>
              <a:t>詳細時程</a:t>
            </a:r>
            <a:r>
              <a:rPr lang="zh-TW" altLang="en-US" sz="3400" dirty="0"/>
              <a:t>於會議確認後，將由系辦發文至各實習單位，並</a:t>
            </a:r>
            <a:r>
              <a:rPr lang="zh-TW" altLang="zh-TW" sz="3400" dirty="0"/>
              <a:t>通知同學</a:t>
            </a:r>
            <a:r>
              <a:rPr lang="zh-TW" altLang="en-US" sz="3400" dirty="0"/>
              <a:t>返校 </a:t>
            </a:r>
            <a:r>
              <a:rPr lang="en-US" altLang="zh-TW" sz="3400" dirty="0"/>
              <a:t>(</a:t>
            </a:r>
            <a:r>
              <a:rPr lang="zh-TW" altLang="en-US" sz="3400" dirty="0"/>
              <a:t>列入實習成績</a:t>
            </a:r>
            <a:r>
              <a:rPr lang="en-US" altLang="zh-TW" sz="3400" dirty="0"/>
              <a:t>)</a:t>
            </a:r>
            <a:r>
              <a:rPr lang="zh-TW" altLang="en-US" sz="3400" dirty="0"/>
              <a:t>。</a:t>
            </a:r>
            <a:endParaRPr lang="zh-TW" altLang="en-US" sz="34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1892528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150</TotalTime>
  <Words>1130</Words>
  <Application>Microsoft Office PowerPoint</Application>
  <PresentationFormat>寬螢幕</PresentationFormat>
  <Paragraphs>97</Paragraphs>
  <Slides>19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微軟正黑體</vt:lpstr>
      <vt:lpstr>PMingLiU</vt:lpstr>
      <vt:lpstr>標楷體</vt:lpstr>
      <vt:lpstr>Arial</vt:lpstr>
      <vt:lpstr>Calibri</vt:lpstr>
      <vt:lpstr>Gill Sans MT</vt:lpstr>
      <vt:lpstr>Wingdings</vt:lpstr>
      <vt:lpstr>Wingdings 2</vt:lpstr>
      <vt:lpstr>圖庫</vt:lpstr>
      <vt:lpstr>Visio</vt:lpstr>
      <vt:lpstr>國立臺北護理健康大學 休閒產業與健康促進系 校外實習行前說明會</vt:lpstr>
      <vt:lpstr>實習學分數與成績計算方式</vt:lpstr>
      <vt:lpstr>實習輔導老師輔導機制</vt:lpstr>
      <vt:lpstr>PowerPoint 簡報</vt:lpstr>
      <vt:lpstr>PowerPoint 簡報</vt:lpstr>
      <vt:lpstr>PowerPoint 簡報</vt:lpstr>
      <vt:lpstr>PowerPoint 簡報</vt:lpstr>
      <vt:lpstr>PowerPoint 簡報</vt:lpstr>
      <vt:lpstr>實習經驗分享會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國立台北護理健康大學 休閒產業與健康促進系 109-1 校外實習行前說明會</dc:title>
  <dc:creator>Windows 使用者</dc:creator>
  <cp:lastModifiedBy>吳明哲</cp:lastModifiedBy>
  <cp:revision>36</cp:revision>
  <dcterms:created xsi:type="dcterms:W3CDTF">2020-06-24T07:29:44Z</dcterms:created>
  <dcterms:modified xsi:type="dcterms:W3CDTF">2025-06-02T03:20:33Z</dcterms:modified>
</cp:coreProperties>
</file>